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1"/>
  </p:sldMasterIdLst>
  <p:sldIdLst>
    <p:sldId id="256" r:id="rId2"/>
    <p:sldId id="289" r:id="rId3"/>
    <p:sldId id="288" r:id="rId4"/>
    <p:sldId id="259" r:id="rId5"/>
    <p:sldId id="260" r:id="rId6"/>
    <p:sldId id="262" r:id="rId7"/>
    <p:sldId id="266" r:id="rId8"/>
    <p:sldId id="267" r:id="rId9"/>
    <p:sldId id="263" r:id="rId10"/>
    <p:sldId id="264" r:id="rId11"/>
    <p:sldId id="273" r:id="rId12"/>
    <p:sldId id="286" r:id="rId13"/>
    <p:sldId id="271" r:id="rId14"/>
    <p:sldId id="272" r:id="rId15"/>
    <p:sldId id="275" r:id="rId16"/>
    <p:sldId id="276" r:id="rId17"/>
    <p:sldId id="278" r:id="rId18"/>
    <p:sldId id="279" r:id="rId19"/>
    <p:sldId id="280" r:id="rId20"/>
    <p:sldId id="281" r:id="rId21"/>
    <p:sldId id="285" r:id="rId22"/>
    <p:sldId id="284" r:id="rId23"/>
    <p:sldId id="274" r:id="rId24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BFBD18-86E8-BB45-14E1-1C3B1D0CF66C}" v="373" dt="2024-07-07T13:30:29.963"/>
    <p1510:client id="{51E07167-D93F-6759-AE0A-1D977768461B}" v="330" dt="2024-07-07T11:43:00.3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6287A8-D43B-45E9-A4D9-65D6AB07F04D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6EB9254-FB1C-444B-8612-FAEA2712DDC6}">
      <dgm:prSet/>
      <dgm:spPr/>
      <dgm:t>
        <a:bodyPr/>
        <a:lstStyle/>
        <a:p>
          <a:r>
            <a:rPr lang="pl-PL" dirty="0">
              <a:latin typeface="Calibri"/>
              <a:ea typeface="Calibri"/>
              <a:cs typeface="Calibri"/>
            </a:rPr>
            <a:t>Badanie heurystycznych metod optymalizacji nastaw PID i porównanie z metodami klasycznymi</a:t>
          </a:r>
          <a:endParaRPr lang="en-US" dirty="0">
            <a:latin typeface="Calibri"/>
            <a:ea typeface="Calibri"/>
            <a:cs typeface="Calibri"/>
          </a:endParaRPr>
        </a:p>
      </dgm:t>
    </dgm:pt>
    <dgm:pt modelId="{44A48179-E30E-46EF-A2CF-C0E15A13DB25}" type="parTrans" cxnId="{768523BE-7244-48B0-A180-C6CD6B25EFE0}">
      <dgm:prSet/>
      <dgm:spPr/>
      <dgm:t>
        <a:bodyPr/>
        <a:lstStyle/>
        <a:p>
          <a:endParaRPr lang="en-US"/>
        </a:p>
      </dgm:t>
    </dgm:pt>
    <dgm:pt modelId="{2CCF883F-1C48-450B-BEDE-B15F4A80A4EA}" type="sibTrans" cxnId="{768523BE-7244-48B0-A180-C6CD6B25EFE0}">
      <dgm:prSet/>
      <dgm:spPr/>
      <dgm:t>
        <a:bodyPr/>
        <a:lstStyle/>
        <a:p>
          <a:endParaRPr lang="en-US"/>
        </a:p>
      </dgm:t>
    </dgm:pt>
    <dgm:pt modelId="{0CF76005-40E8-4623-9379-5F38729A1EF4}">
      <dgm:prSet phldr="0"/>
      <dgm:spPr/>
      <dgm:t>
        <a:bodyPr/>
        <a:lstStyle/>
        <a:p>
          <a:r>
            <a:rPr lang="pl-PL" dirty="0">
              <a:latin typeface="Calibri"/>
              <a:ea typeface="Calibri"/>
              <a:cs typeface="Calibri"/>
            </a:rPr>
            <a:t>Badanie i porównanie dynamicznych algorytmów pod kątem wydajności obliczeniowej i optymalizacji długości trasy</a:t>
          </a:r>
          <a:endParaRPr lang="en-US" dirty="0">
            <a:latin typeface="Calibri"/>
            <a:ea typeface="Calibri"/>
            <a:cs typeface="Calibri"/>
          </a:endParaRPr>
        </a:p>
      </dgm:t>
    </dgm:pt>
    <dgm:pt modelId="{9752413B-A688-41C0-83FF-DE561F326C03}" type="parTrans" cxnId="{D6AE98B0-4E63-4F62-988C-A5CDD741CD4F}">
      <dgm:prSet/>
      <dgm:spPr/>
      <dgm:t>
        <a:bodyPr/>
        <a:lstStyle/>
        <a:p>
          <a:endParaRPr lang="pl-PL"/>
        </a:p>
      </dgm:t>
    </dgm:pt>
    <dgm:pt modelId="{168ACC81-7DA6-43CC-9B24-75C1C55AF1B1}" type="sibTrans" cxnId="{D6AE98B0-4E63-4F62-988C-A5CDD741CD4F}">
      <dgm:prSet/>
      <dgm:spPr/>
      <dgm:t>
        <a:bodyPr/>
        <a:lstStyle/>
        <a:p>
          <a:endParaRPr lang="en-US"/>
        </a:p>
      </dgm:t>
    </dgm:pt>
    <dgm:pt modelId="{544FA5CE-F26D-4B5D-8554-0F965F00B181}">
      <dgm:prSet phldr="0"/>
      <dgm:spPr/>
      <dgm:t>
        <a:bodyPr/>
        <a:lstStyle/>
        <a:p>
          <a:r>
            <a:rPr lang="pl-PL" dirty="0">
              <a:latin typeface="Calibri"/>
              <a:ea typeface="Calibri"/>
              <a:cs typeface="Calibri"/>
            </a:rPr>
            <a:t>Badanie i porównanie statycznych algorytmów pod kątem wydajności obliczeniowej i optymalizacji długości trasy</a:t>
          </a:r>
          <a:endParaRPr lang="en-US" dirty="0">
            <a:latin typeface="Calibri"/>
            <a:ea typeface="Calibri"/>
            <a:cs typeface="Calibri"/>
          </a:endParaRPr>
        </a:p>
      </dgm:t>
    </dgm:pt>
    <dgm:pt modelId="{D3EC3269-A17B-4F39-9B77-F16E9930BD35}" type="parTrans" cxnId="{9065B287-B7DA-4ECC-A05A-FF3EFE18178E}">
      <dgm:prSet/>
      <dgm:spPr/>
    </dgm:pt>
    <dgm:pt modelId="{0E0B6C1B-4AD6-4153-BA3C-C1D2ACBE12EA}" type="sibTrans" cxnId="{9065B287-B7DA-4ECC-A05A-FF3EFE18178E}">
      <dgm:prSet/>
      <dgm:spPr/>
    </dgm:pt>
    <dgm:pt modelId="{25C35C6E-142E-488B-B5B3-63E29A25C9DC}" type="pres">
      <dgm:prSet presAssocID="{A06287A8-D43B-45E9-A4D9-65D6AB07F04D}" presName="vert0" presStyleCnt="0">
        <dgm:presLayoutVars>
          <dgm:dir/>
          <dgm:animOne val="branch"/>
          <dgm:animLvl val="lvl"/>
        </dgm:presLayoutVars>
      </dgm:prSet>
      <dgm:spPr/>
    </dgm:pt>
    <dgm:pt modelId="{EF31A59D-DB48-462C-A188-B1E78B381CEE}" type="pres">
      <dgm:prSet presAssocID="{B6EB9254-FB1C-444B-8612-FAEA2712DDC6}" presName="thickLine" presStyleLbl="alignNode1" presStyleIdx="0" presStyleCnt="3"/>
      <dgm:spPr/>
    </dgm:pt>
    <dgm:pt modelId="{0B3422A2-10A2-4509-B98A-6BA6821E8CFC}" type="pres">
      <dgm:prSet presAssocID="{B6EB9254-FB1C-444B-8612-FAEA2712DDC6}" presName="horz1" presStyleCnt="0"/>
      <dgm:spPr/>
    </dgm:pt>
    <dgm:pt modelId="{0F8EF145-CB16-441B-B7CA-132B49D59CB3}" type="pres">
      <dgm:prSet presAssocID="{B6EB9254-FB1C-444B-8612-FAEA2712DDC6}" presName="tx1" presStyleLbl="revTx" presStyleIdx="0" presStyleCnt="3"/>
      <dgm:spPr/>
    </dgm:pt>
    <dgm:pt modelId="{1654C823-082B-4F7E-B115-ABDD3930F9EC}" type="pres">
      <dgm:prSet presAssocID="{B6EB9254-FB1C-444B-8612-FAEA2712DDC6}" presName="vert1" presStyleCnt="0"/>
      <dgm:spPr/>
    </dgm:pt>
    <dgm:pt modelId="{576A198B-9CE5-40A8-9B3A-454B4146E4A7}" type="pres">
      <dgm:prSet presAssocID="{544FA5CE-F26D-4B5D-8554-0F965F00B181}" presName="thickLine" presStyleLbl="alignNode1" presStyleIdx="1" presStyleCnt="3"/>
      <dgm:spPr/>
    </dgm:pt>
    <dgm:pt modelId="{E4A4814E-5120-4259-BD2E-D82DAC26A757}" type="pres">
      <dgm:prSet presAssocID="{544FA5CE-F26D-4B5D-8554-0F965F00B181}" presName="horz1" presStyleCnt="0"/>
      <dgm:spPr/>
    </dgm:pt>
    <dgm:pt modelId="{78AFF9B2-2C59-4BAF-B274-1E582558D753}" type="pres">
      <dgm:prSet presAssocID="{544FA5CE-F26D-4B5D-8554-0F965F00B181}" presName="tx1" presStyleLbl="revTx" presStyleIdx="1" presStyleCnt="3"/>
      <dgm:spPr/>
    </dgm:pt>
    <dgm:pt modelId="{375778A1-C835-4A7D-9BC3-EF356804B085}" type="pres">
      <dgm:prSet presAssocID="{544FA5CE-F26D-4B5D-8554-0F965F00B181}" presName="vert1" presStyleCnt="0"/>
      <dgm:spPr/>
    </dgm:pt>
    <dgm:pt modelId="{6B66386E-0BCF-4333-8CDA-3F3F0CFDCD93}" type="pres">
      <dgm:prSet presAssocID="{0CF76005-40E8-4623-9379-5F38729A1EF4}" presName="thickLine" presStyleLbl="alignNode1" presStyleIdx="2" presStyleCnt="3"/>
      <dgm:spPr/>
    </dgm:pt>
    <dgm:pt modelId="{9BA090F2-2EBA-4D74-9455-939D6F2555A3}" type="pres">
      <dgm:prSet presAssocID="{0CF76005-40E8-4623-9379-5F38729A1EF4}" presName="horz1" presStyleCnt="0"/>
      <dgm:spPr/>
    </dgm:pt>
    <dgm:pt modelId="{8B2EA1F8-2950-451A-826C-FDD2474418AA}" type="pres">
      <dgm:prSet presAssocID="{0CF76005-40E8-4623-9379-5F38729A1EF4}" presName="tx1" presStyleLbl="revTx" presStyleIdx="2" presStyleCnt="3"/>
      <dgm:spPr/>
    </dgm:pt>
    <dgm:pt modelId="{D9045239-E0AA-426A-84E3-BD1BA3C13AC5}" type="pres">
      <dgm:prSet presAssocID="{0CF76005-40E8-4623-9379-5F38729A1EF4}" presName="vert1" presStyleCnt="0"/>
      <dgm:spPr/>
    </dgm:pt>
  </dgm:ptLst>
  <dgm:cxnLst>
    <dgm:cxn modelId="{65E4B630-0631-402C-9FB3-FEE498F33B1D}" type="presOf" srcId="{544FA5CE-F26D-4B5D-8554-0F965F00B181}" destId="{78AFF9B2-2C59-4BAF-B274-1E582558D753}" srcOrd="0" destOrd="0" presId="urn:microsoft.com/office/officeart/2008/layout/LinedList"/>
    <dgm:cxn modelId="{D28BFE72-CD3A-4A64-9A85-6D1FBBB045F3}" type="presOf" srcId="{B6EB9254-FB1C-444B-8612-FAEA2712DDC6}" destId="{0F8EF145-CB16-441B-B7CA-132B49D59CB3}" srcOrd="0" destOrd="0" presId="urn:microsoft.com/office/officeart/2008/layout/LinedList"/>
    <dgm:cxn modelId="{CED4FC73-47D3-472B-AE5E-9F128FDA67B7}" type="presOf" srcId="{A06287A8-D43B-45E9-A4D9-65D6AB07F04D}" destId="{25C35C6E-142E-488B-B5B3-63E29A25C9DC}" srcOrd="0" destOrd="0" presId="urn:microsoft.com/office/officeart/2008/layout/LinedList"/>
    <dgm:cxn modelId="{9065B287-B7DA-4ECC-A05A-FF3EFE18178E}" srcId="{A06287A8-D43B-45E9-A4D9-65D6AB07F04D}" destId="{544FA5CE-F26D-4B5D-8554-0F965F00B181}" srcOrd="1" destOrd="0" parTransId="{D3EC3269-A17B-4F39-9B77-F16E9930BD35}" sibTransId="{0E0B6C1B-4AD6-4153-BA3C-C1D2ACBE12EA}"/>
    <dgm:cxn modelId="{D6AE98B0-4E63-4F62-988C-A5CDD741CD4F}" srcId="{A06287A8-D43B-45E9-A4D9-65D6AB07F04D}" destId="{0CF76005-40E8-4623-9379-5F38729A1EF4}" srcOrd="2" destOrd="0" parTransId="{9752413B-A688-41C0-83FF-DE561F326C03}" sibTransId="{168ACC81-7DA6-43CC-9B24-75C1C55AF1B1}"/>
    <dgm:cxn modelId="{768523BE-7244-48B0-A180-C6CD6B25EFE0}" srcId="{A06287A8-D43B-45E9-A4D9-65D6AB07F04D}" destId="{B6EB9254-FB1C-444B-8612-FAEA2712DDC6}" srcOrd="0" destOrd="0" parTransId="{44A48179-E30E-46EF-A2CF-C0E15A13DB25}" sibTransId="{2CCF883F-1C48-450B-BEDE-B15F4A80A4EA}"/>
    <dgm:cxn modelId="{CD2117E5-3587-4474-AF65-BF86ABF6127A}" type="presOf" srcId="{0CF76005-40E8-4623-9379-5F38729A1EF4}" destId="{8B2EA1F8-2950-451A-826C-FDD2474418AA}" srcOrd="0" destOrd="0" presId="urn:microsoft.com/office/officeart/2008/layout/LinedList"/>
    <dgm:cxn modelId="{4C191308-B08C-4AC4-B941-B65D6DC50CA5}" type="presParOf" srcId="{25C35C6E-142E-488B-B5B3-63E29A25C9DC}" destId="{EF31A59D-DB48-462C-A188-B1E78B381CEE}" srcOrd="0" destOrd="0" presId="urn:microsoft.com/office/officeart/2008/layout/LinedList"/>
    <dgm:cxn modelId="{D1683BC3-DB6B-4175-B5DC-339BD5AB5B72}" type="presParOf" srcId="{25C35C6E-142E-488B-B5B3-63E29A25C9DC}" destId="{0B3422A2-10A2-4509-B98A-6BA6821E8CFC}" srcOrd="1" destOrd="0" presId="urn:microsoft.com/office/officeart/2008/layout/LinedList"/>
    <dgm:cxn modelId="{12D53C4E-7E12-41CC-BA51-B285224BCC78}" type="presParOf" srcId="{0B3422A2-10A2-4509-B98A-6BA6821E8CFC}" destId="{0F8EF145-CB16-441B-B7CA-132B49D59CB3}" srcOrd="0" destOrd="0" presId="urn:microsoft.com/office/officeart/2008/layout/LinedList"/>
    <dgm:cxn modelId="{7D97BC6E-EDD1-4EC7-96E0-A97E905F6343}" type="presParOf" srcId="{0B3422A2-10A2-4509-B98A-6BA6821E8CFC}" destId="{1654C823-082B-4F7E-B115-ABDD3930F9EC}" srcOrd="1" destOrd="0" presId="urn:microsoft.com/office/officeart/2008/layout/LinedList"/>
    <dgm:cxn modelId="{8CC2BE19-2FB9-4576-93C5-F92C4642BC50}" type="presParOf" srcId="{25C35C6E-142E-488B-B5B3-63E29A25C9DC}" destId="{576A198B-9CE5-40A8-9B3A-454B4146E4A7}" srcOrd="2" destOrd="0" presId="urn:microsoft.com/office/officeart/2008/layout/LinedList"/>
    <dgm:cxn modelId="{30252269-2ACA-47B4-86BF-ACBF15E59600}" type="presParOf" srcId="{25C35C6E-142E-488B-B5B3-63E29A25C9DC}" destId="{E4A4814E-5120-4259-BD2E-D82DAC26A757}" srcOrd="3" destOrd="0" presId="urn:microsoft.com/office/officeart/2008/layout/LinedList"/>
    <dgm:cxn modelId="{30CCA9C6-4032-4774-8172-287C6C4375E8}" type="presParOf" srcId="{E4A4814E-5120-4259-BD2E-D82DAC26A757}" destId="{78AFF9B2-2C59-4BAF-B274-1E582558D753}" srcOrd="0" destOrd="0" presId="urn:microsoft.com/office/officeart/2008/layout/LinedList"/>
    <dgm:cxn modelId="{585D5B8F-F768-4CCD-BE9B-A9B97C26DF8F}" type="presParOf" srcId="{E4A4814E-5120-4259-BD2E-D82DAC26A757}" destId="{375778A1-C835-4A7D-9BC3-EF356804B085}" srcOrd="1" destOrd="0" presId="urn:microsoft.com/office/officeart/2008/layout/LinedList"/>
    <dgm:cxn modelId="{19967B1C-9E02-4D22-BA77-41615600292C}" type="presParOf" srcId="{25C35C6E-142E-488B-B5B3-63E29A25C9DC}" destId="{6B66386E-0BCF-4333-8CDA-3F3F0CFDCD93}" srcOrd="4" destOrd="0" presId="urn:microsoft.com/office/officeart/2008/layout/LinedList"/>
    <dgm:cxn modelId="{FE210510-2746-42EE-9577-AFCFEA3DF06E}" type="presParOf" srcId="{25C35C6E-142E-488B-B5B3-63E29A25C9DC}" destId="{9BA090F2-2EBA-4D74-9455-939D6F2555A3}" srcOrd="5" destOrd="0" presId="urn:microsoft.com/office/officeart/2008/layout/LinedList"/>
    <dgm:cxn modelId="{B326B742-B54D-439D-9A96-3CD532E51A34}" type="presParOf" srcId="{9BA090F2-2EBA-4D74-9455-939D6F2555A3}" destId="{8B2EA1F8-2950-451A-826C-FDD2474418AA}" srcOrd="0" destOrd="0" presId="urn:microsoft.com/office/officeart/2008/layout/LinedList"/>
    <dgm:cxn modelId="{804AA19F-BD2C-433B-BFF3-71FB3755FD7F}" type="presParOf" srcId="{9BA090F2-2EBA-4D74-9455-939D6F2555A3}" destId="{D9045239-E0AA-426A-84E3-BD1BA3C13AC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6287A8-D43B-45E9-A4D9-65D6AB07F04D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6EB9254-FB1C-444B-8612-FAEA2712DDC6}">
      <dgm:prSet/>
      <dgm:spPr/>
      <dgm:t>
        <a:bodyPr/>
        <a:lstStyle/>
        <a:p>
          <a:r>
            <a:rPr lang="pl-PL" dirty="0">
              <a:latin typeface="Calibri"/>
              <a:ea typeface="Calibri"/>
              <a:cs typeface="Calibri"/>
            </a:rPr>
            <a:t>Projekt i implementacja robota mobilnego zgodnie z procedurami ASPICE (projekt, implementacja, testy)</a:t>
          </a:r>
          <a:endParaRPr lang="en-US" dirty="0">
            <a:latin typeface="Calibri"/>
            <a:ea typeface="Calibri"/>
            <a:cs typeface="Calibri"/>
          </a:endParaRPr>
        </a:p>
      </dgm:t>
    </dgm:pt>
    <dgm:pt modelId="{44A48179-E30E-46EF-A2CF-C0E15A13DB25}" type="parTrans" cxnId="{768523BE-7244-48B0-A180-C6CD6B25EFE0}">
      <dgm:prSet/>
      <dgm:spPr/>
      <dgm:t>
        <a:bodyPr/>
        <a:lstStyle/>
        <a:p>
          <a:endParaRPr lang="en-US"/>
        </a:p>
      </dgm:t>
    </dgm:pt>
    <dgm:pt modelId="{2CCF883F-1C48-450B-BEDE-B15F4A80A4EA}" type="sibTrans" cxnId="{768523BE-7244-48B0-A180-C6CD6B25EFE0}">
      <dgm:prSet/>
      <dgm:spPr/>
      <dgm:t>
        <a:bodyPr/>
        <a:lstStyle/>
        <a:p>
          <a:endParaRPr lang="en-US"/>
        </a:p>
      </dgm:t>
    </dgm:pt>
    <dgm:pt modelId="{0CF76005-40E8-4623-9379-5F38729A1EF4}">
      <dgm:prSet phldr="0"/>
      <dgm:spPr/>
      <dgm:t>
        <a:bodyPr/>
        <a:lstStyle/>
        <a:p>
          <a:r>
            <a:rPr lang="pl-PL" dirty="0">
              <a:latin typeface="Calibri"/>
              <a:ea typeface="Calibri"/>
              <a:cs typeface="Calibri"/>
            </a:rPr>
            <a:t>Implementacja oprogramowania testującego nawigacyjne algorytmy statyczne i dynamiczne, porównanie wyników pod kątem wydajności obliczeniowej i długości wyznaczanej trasy</a:t>
          </a:r>
          <a:endParaRPr lang="en-US" dirty="0">
            <a:latin typeface="Calibri"/>
            <a:ea typeface="Calibri"/>
            <a:cs typeface="Calibri"/>
          </a:endParaRPr>
        </a:p>
      </dgm:t>
    </dgm:pt>
    <dgm:pt modelId="{9752413B-A688-41C0-83FF-DE561F326C03}" type="parTrans" cxnId="{D6AE98B0-4E63-4F62-988C-A5CDD741CD4F}">
      <dgm:prSet/>
      <dgm:spPr/>
      <dgm:t>
        <a:bodyPr/>
        <a:lstStyle/>
        <a:p>
          <a:endParaRPr lang="pl-PL"/>
        </a:p>
      </dgm:t>
    </dgm:pt>
    <dgm:pt modelId="{168ACC81-7DA6-43CC-9B24-75C1C55AF1B1}" type="sibTrans" cxnId="{D6AE98B0-4E63-4F62-988C-A5CDD741CD4F}">
      <dgm:prSet/>
      <dgm:spPr/>
      <dgm:t>
        <a:bodyPr/>
        <a:lstStyle/>
        <a:p>
          <a:endParaRPr lang="en-US"/>
        </a:p>
      </dgm:t>
    </dgm:pt>
    <dgm:pt modelId="{6C4BE103-011E-4D69-A8AA-B3AB4156C08A}">
      <dgm:prSet phldr="0"/>
      <dgm:spPr/>
      <dgm:t>
        <a:bodyPr/>
        <a:lstStyle/>
        <a:p>
          <a:r>
            <a:rPr lang="pl-PL" dirty="0">
              <a:latin typeface="Calibri"/>
              <a:ea typeface="Calibri"/>
              <a:cs typeface="Calibri"/>
            </a:rPr>
            <a:t>Implementacja algorytmu genetycznego wyznaczającego nastawy PID, porównanie otrzymanych rezultatów z metodami klasycznymi</a:t>
          </a:r>
        </a:p>
      </dgm:t>
    </dgm:pt>
    <dgm:pt modelId="{F5C11A34-E8D0-4FAB-AC22-87314B486D55}" type="parTrans" cxnId="{D725098D-2C2C-48EE-906B-1C8D2CB6EB68}">
      <dgm:prSet/>
      <dgm:spPr/>
    </dgm:pt>
    <dgm:pt modelId="{DF0BD2A1-8A10-41F2-B48F-451C2E9C253B}" type="sibTrans" cxnId="{D725098D-2C2C-48EE-906B-1C8D2CB6EB68}">
      <dgm:prSet/>
      <dgm:spPr/>
    </dgm:pt>
    <dgm:pt modelId="{25C35C6E-142E-488B-B5B3-63E29A25C9DC}" type="pres">
      <dgm:prSet presAssocID="{A06287A8-D43B-45E9-A4D9-65D6AB07F04D}" presName="vert0" presStyleCnt="0">
        <dgm:presLayoutVars>
          <dgm:dir/>
          <dgm:animOne val="branch"/>
          <dgm:animLvl val="lvl"/>
        </dgm:presLayoutVars>
      </dgm:prSet>
      <dgm:spPr/>
    </dgm:pt>
    <dgm:pt modelId="{EF31A59D-DB48-462C-A188-B1E78B381CEE}" type="pres">
      <dgm:prSet presAssocID="{B6EB9254-FB1C-444B-8612-FAEA2712DDC6}" presName="thickLine" presStyleLbl="alignNode1" presStyleIdx="0" presStyleCnt="3"/>
      <dgm:spPr/>
    </dgm:pt>
    <dgm:pt modelId="{0B3422A2-10A2-4509-B98A-6BA6821E8CFC}" type="pres">
      <dgm:prSet presAssocID="{B6EB9254-FB1C-444B-8612-FAEA2712DDC6}" presName="horz1" presStyleCnt="0"/>
      <dgm:spPr/>
    </dgm:pt>
    <dgm:pt modelId="{0F8EF145-CB16-441B-B7CA-132B49D59CB3}" type="pres">
      <dgm:prSet presAssocID="{B6EB9254-FB1C-444B-8612-FAEA2712DDC6}" presName="tx1" presStyleLbl="revTx" presStyleIdx="0" presStyleCnt="3"/>
      <dgm:spPr/>
    </dgm:pt>
    <dgm:pt modelId="{1654C823-082B-4F7E-B115-ABDD3930F9EC}" type="pres">
      <dgm:prSet presAssocID="{B6EB9254-FB1C-444B-8612-FAEA2712DDC6}" presName="vert1" presStyleCnt="0"/>
      <dgm:spPr/>
    </dgm:pt>
    <dgm:pt modelId="{BA055908-6EBF-41B1-A8F3-C3FF04481AEB}" type="pres">
      <dgm:prSet presAssocID="{6C4BE103-011E-4D69-A8AA-B3AB4156C08A}" presName="thickLine" presStyleLbl="alignNode1" presStyleIdx="1" presStyleCnt="3"/>
      <dgm:spPr/>
    </dgm:pt>
    <dgm:pt modelId="{37791242-7DC5-48CB-9A93-5420AE10D95E}" type="pres">
      <dgm:prSet presAssocID="{6C4BE103-011E-4D69-A8AA-B3AB4156C08A}" presName="horz1" presStyleCnt="0"/>
      <dgm:spPr/>
    </dgm:pt>
    <dgm:pt modelId="{F8DE476F-80A5-4778-BE5F-09494628648B}" type="pres">
      <dgm:prSet presAssocID="{6C4BE103-011E-4D69-A8AA-B3AB4156C08A}" presName="tx1" presStyleLbl="revTx" presStyleIdx="1" presStyleCnt="3"/>
      <dgm:spPr/>
    </dgm:pt>
    <dgm:pt modelId="{9C4722D1-7555-42C7-B273-F1CAC73786AE}" type="pres">
      <dgm:prSet presAssocID="{6C4BE103-011E-4D69-A8AA-B3AB4156C08A}" presName="vert1" presStyleCnt="0"/>
      <dgm:spPr/>
    </dgm:pt>
    <dgm:pt modelId="{6B66386E-0BCF-4333-8CDA-3F3F0CFDCD93}" type="pres">
      <dgm:prSet presAssocID="{0CF76005-40E8-4623-9379-5F38729A1EF4}" presName="thickLine" presStyleLbl="alignNode1" presStyleIdx="2" presStyleCnt="3"/>
      <dgm:spPr/>
    </dgm:pt>
    <dgm:pt modelId="{9BA090F2-2EBA-4D74-9455-939D6F2555A3}" type="pres">
      <dgm:prSet presAssocID="{0CF76005-40E8-4623-9379-5F38729A1EF4}" presName="horz1" presStyleCnt="0"/>
      <dgm:spPr/>
    </dgm:pt>
    <dgm:pt modelId="{8B2EA1F8-2950-451A-826C-FDD2474418AA}" type="pres">
      <dgm:prSet presAssocID="{0CF76005-40E8-4623-9379-5F38729A1EF4}" presName="tx1" presStyleLbl="revTx" presStyleIdx="2" presStyleCnt="3"/>
      <dgm:spPr/>
    </dgm:pt>
    <dgm:pt modelId="{D9045239-E0AA-426A-84E3-BD1BA3C13AC5}" type="pres">
      <dgm:prSet presAssocID="{0CF76005-40E8-4623-9379-5F38729A1EF4}" presName="vert1" presStyleCnt="0"/>
      <dgm:spPr/>
    </dgm:pt>
  </dgm:ptLst>
  <dgm:cxnLst>
    <dgm:cxn modelId="{E0C05915-DDC4-4B41-96C6-4E135F5740FB}" type="presOf" srcId="{0CF76005-40E8-4623-9379-5F38729A1EF4}" destId="{8B2EA1F8-2950-451A-826C-FDD2474418AA}" srcOrd="0" destOrd="0" presId="urn:microsoft.com/office/officeart/2008/layout/LinedList"/>
    <dgm:cxn modelId="{45546919-22BD-49D1-B82F-6AE9B720EB63}" type="presOf" srcId="{B6EB9254-FB1C-444B-8612-FAEA2712DDC6}" destId="{0F8EF145-CB16-441B-B7CA-132B49D59CB3}" srcOrd="0" destOrd="0" presId="urn:microsoft.com/office/officeart/2008/layout/LinedList"/>
    <dgm:cxn modelId="{695E041F-83FC-40FA-ADCD-C553C4278677}" type="presOf" srcId="{6C4BE103-011E-4D69-A8AA-B3AB4156C08A}" destId="{F8DE476F-80A5-4778-BE5F-09494628648B}" srcOrd="0" destOrd="0" presId="urn:microsoft.com/office/officeart/2008/layout/LinedList"/>
    <dgm:cxn modelId="{CED4FC73-47D3-472B-AE5E-9F128FDA67B7}" type="presOf" srcId="{A06287A8-D43B-45E9-A4D9-65D6AB07F04D}" destId="{25C35C6E-142E-488B-B5B3-63E29A25C9DC}" srcOrd="0" destOrd="0" presId="urn:microsoft.com/office/officeart/2008/layout/LinedList"/>
    <dgm:cxn modelId="{D725098D-2C2C-48EE-906B-1C8D2CB6EB68}" srcId="{A06287A8-D43B-45E9-A4D9-65D6AB07F04D}" destId="{6C4BE103-011E-4D69-A8AA-B3AB4156C08A}" srcOrd="1" destOrd="0" parTransId="{F5C11A34-E8D0-4FAB-AC22-87314B486D55}" sibTransId="{DF0BD2A1-8A10-41F2-B48F-451C2E9C253B}"/>
    <dgm:cxn modelId="{D6AE98B0-4E63-4F62-988C-A5CDD741CD4F}" srcId="{A06287A8-D43B-45E9-A4D9-65D6AB07F04D}" destId="{0CF76005-40E8-4623-9379-5F38729A1EF4}" srcOrd="2" destOrd="0" parTransId="{9752413B-A688-41C0-83FF-DE561F326C03}" sibTransId="{168ACC81-7DA6-43CC-9B24-75C1C55AF1B1}"/>
    <dgm:cxn modelId="{768523BE-7244-48B0-A180-C6CD6B25EFE0}" srcId="{A06287A8-D43B-45E9-A4D9-65D6AB07F04D}" destId="{B6EB9254-FB1C-444B-8612-FAEA2712DDC6}" srcOrd="0" destOrd="0" parTransId="{44A48179-E30E-46EF-A2CF-C0E15A13DB25}" sibTransId="{2CCF883F-1C48-450B-BEDE-B15F4A80A4EA}"/>
    <dgm:cxn modelId="{7A7297D0-A2F7-4021-B5F1-25FC25764958}" type="presParOf" srcId="{25C35C6E-142E-488B-B5B3-63E29A25C9DC}" destId="{EF31A59D-DB48-462C-A188-B1E78B381CEE}" srcOrd="0" destOrd="0" presId="urn:microsoft.com/office/officeart/2008/layout/LinedList"/>
    <dgm:cxn modelId="{9A69E089-DB37-4AFA-AF42-7EF8C1C8A14C}" type="presParOf" srcId="{25C35C6E-142E-488B-B5B3-63E29A25C9DC}" destId="{0B3422A2-10A2-4509-B98A-6BA6821E8CFC}" srcOrd="1" destOrd="0" presId="urn:microsoft.com/office/officeart/2008/layout/LinedList"/>
    <dgm:cxn modelId="{F811D7EE-F289-476C-B656-7040AA132EBD}" type="presParOf" srcId="{0B3422A2-10A2-4509-B98A-6BA6821E8CFC}" destId="{0F8EF145-CB16-441B-B7CA-132B49D59CB3}" srcOrd="0" destOrd="0" presId="urn:microsoft.com/office/officeart/2008/layout/LinedList"/>
    <dgm:cxn modelId="{55891B74-6F95-4822-8697-9587B50E664A}" type="presParOf" srcId="{0B3422A2-10A2-4509-B98A-6BA6821E8CFC}" destId="{1654C823-082B-4F7E-B115-ABDD3930F9EC}" srcOrd="1" destOrd="0" presId="urn:microsoft.com/office/officeart/2008/layout/LinedList"/>
    <dgm:cxn modelId="{9847E2D5-C8A1-484C-B285-D00F28A3B0F5}" type="presParOf" srcId="{25C35C6E-142E-488B-B5B3-63E29A25C9DC}" destId="{BA055908-6EBF-41B1-A8F3-C3FF04481AEB}" srcOrd="2" destOrd="0" presId="urn:microsoft.com/office/officeart/2008/layout/LinedList"/>
    <dgm:cxn modelId="{1036B63B-2D7D-4493-9939-AE54D9D1B342}" type="presParOf" srcId="{25C35C6E-142E-488B-B5B3-63E29A25C9DC}" destId="{37791242-7DC5-48CB-9A93-5420AE10D95E}" srcOrd="3" destOrd="0" presId="urn:microsoft.com/office/officeart/2008/layout/LinedList"/>
    <dgm:cxn modelId="{3C2308D4-371B-44D3-832A-F43AF86EADB8}" type="presParOf" srcId="{37791242-7DC5-48CB-9A93-5420AE10D95E}" destId="{F8DE476F-80A5-4778-BE5F-09494628648B}" srcOrd="0" destOrd="0" presId="urn:microsoft.com/office/officeart/2008/layout/LinedList"/>
    <dgm:cxn modelId="{E976C0FB-6123-4AB1-8A3C-0230DBF858DD}" type="presParOf" srcId="{37791242-7DC5-48CB-9A93-5420AE10D95E}" destId="{9C4722D1-7555-42C7-B273-F1CAC73786AE}" srcOrd="1" destOrd="0" presId="urn:microsoft.com/office/officeart/2008/layout/LinedList"/>
    <dgm:cxn modelId="{0FA594D6-6128-4036-A6E5-9A09282373C2}" type="presParOf" srcId="{25C35C6E-142E-488B-B5B3-63E29A25C9DC}" destId="{6B66386E-0BCF-4333-8CDA-3F3F0CFDCD93}" srcOrd="4" destOrd="0" presId="urn:microsoft.com/office/officeart/2008/layout/LinedList"/>
    <dgm:cxn modelId="{6900F30F-12BF-4DF7-8E7B-BF504B500324}" type="presParOf" srcId="{25C35C6E-142E-488B-B5B3-63E29A25C9DC}" destId="{9BA090F2-2EBA-4D74-9455-939D6F2555A3}" srcOrd="5" destOrd="0" presId="urn:microsoft.com/office/officeart/2008/layout/LinedList"/>
    <dgm:cxn modelId="{EDB1E7C3-A2AD-4A87-BC22-5C734761388F}" type="presParOf" srcId="{9BA090F2-2EBA-4D74-9455-939D6F2555A3}" destId="{8B2EA1F8-2950-451A-826C-FDD2474418AA}" srcOrd="0" destOrd="0" presId="urn:microsoft.com/office/officeart/2008/layout/LinedList"/>
    <dgm:cxn modelId="{FAAD2DCD-2E50-44BD-BDAA-81A18179C31A}" type="presParOf" srcId="{9BA090F2-2EBA-4D74-9455-939D6F2555A3}" destId="{D9045239-E0AA-426A-84E3-BD1BA3C13AC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0567A2C-7A76-48F0-9B80-CC7E65EF123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21508D2-6452-4091-B334-E87C042362CE}">
      <dgm:prSet/>
      <dgm:spPr/>
      <dgm:t>
        <a:bodyPr/>
        <a:lstStyle/>
        <a:p>
          <a:pPr rtl="0"/>
          <a:r>
            <a:rPr lang="pl-PL" dirty="0" err="1">
              <a:latin typeface="Arial"/>
              <a:cs typeface="Arial"/>
            </a:rPr>
            <a:t>Kp</a:t>
          </a:r>
          <a:r>
            <a:rPr lang="pl-PL" dirty="0">
              <a:latin typeface="Arial"/>
              <a:cs typeface="Arial"/>
            </a:rPr>
            <a:t> = 6.48, Ti = 2.93, </a:t>
          </a:r>
          <a:r>
            <a:rPr lang="pl-PL" dirty="0" err="1">
              <a:latin typeface="Arial"/>
              <a:cs typeface="Arial"/>
            </a:rPr>
            <a:t>Td</a:t>
          </a:r>
          <a:r>
            <a:rPr lang="pl-PL" dirty="0">
              <a:latin typeface="Arial"/>
              <a:cs typeface="Arial"/>
            </a:rPr>
            <a:t> = 2.34</a:t>
          </a:r>
          <a:br>
            <a:rPr lang="pl-PL" dirty="0">
              <a:latin typeface="Arial"/>
              <a:cs typeface="Arial"/>
            </a:rPr>
          </a:br>
          <a:r>
            <a:rPr lang="pl-PL" dirty="0">
              <a:latin typeface="Arial"/>
              <a:cs typeface="Arial"/>
            </a:rPr>
            <a:t>Średni błąd względny regulacji: 1.96%</a:t>
          </a:r>
          <a:endParaRPr lang="en-US" dirty="0">
            <a:latin typeface="Arial"/>
            <a:cs typeface="Arial"/>
          </a:endParaRPr>
        </a:p>
      </dgm:t>
    </dgm:pt>
    <dgm:pt modelId="{23666A1C-56E2-4E49-932F-CF0C0C6EE0B9}" type="parTrans" cxnId="{1827FA09-81FA-4D1E-B537-B75CB720AE50}">
      <dgm:prSet/>
      <dgm:spPr/>
      <dgm:t>
        <a:bodyPr/>
        <a:lstStyle/>
        <a:p>
          <a:endParaRPr lang="en-US"/>
        </a:p>
      </dgm:t>
    </dgm:pt>
    <dgm:pt modelId="{66B7E7CE-0C74-4F99-A472-74971FB159B8}" type="sibTrans" cxnId="{1827FA09-81FA-4D1E-B537-B75CB720AE50}">
      <dgm:prSet/>
      <dgm:spPr/>
      <dgm:t>
        <a:bodyPr/>
        <a:lstStyle/>
        <a:p>
          <a:endParaRPr lang="en-US"/>
        </a:p>
      </dgm:t>
    </dgm:pt>
    <dgm:pt modelId="{BD18F5F8-D88C-405F-9E00-943220295EB3}">
      <dgm:prSet/>
      <dgm:spPr/>
      <dgm:t>
        <a:bodyPr/>
        <a:lstStyle/>
        <a:p>
          <a:pPr rtl="0"/>
          <a:r>
            <a:rPr lang="pl-PL" dirty="0">
              <a:latin typeface="Arial"/>
              <a:cs typeface="Arial"/>
            </a:rPr>
            <a:t>Kp = 29.50, Ti = 14.54, </a:t>
          </a:r>
          <a:r>
            <a:rPr lang="pl-PL" dirty="0" err="1">
              <a:latin typeface="Arial"/>
              <a:cs typeface="Arial"/>
            </a:rPr>
            <a:t>Td</a:t>
          </a:r>
          <a:r>
            <a:rPr lang="pl-PL" dirty="0">
              <a:latin typeface="Arial"/>
              <a:cs typeface="Arial"/>
            </a:rPr>
            <a:t> = 1.37</a:t>
          </a:r>
          <a:br>
            <a:rPr lang="pl-PL" dirty="0">
              <a:latin typeface="Arial"/>
              <a:cs typeface="Arial"/>
            </a:rPr>
          </a:br>
          <a:r>
            <a:rPr lang="pl-PL" dirty="0">
              <a:latin typeface="Arial"/>
              <a:cs typeface="Arial"/>
            </a:rPr>
            <a:t>Średni błąd względny regulacji: 6,60%</a:t>
          </a:r>
          <a:endParaRPr lang="en-US" dirty="0">
            <a:latin typeface="Arial"/>
            <a:cs typeface="Arial"/>
          </a:endParaRPr>
        </a:p>
      </dgm:t>
    </dgm:pt>
    <dgm:pt modelId="{CD6FFF40-3362-40AA-83C6-9120111E27B1}" type="parTrans" cxnId="{60E3134A-E4A1-4D78-B7AA-3EEBABE0A020}">
      <dgm:prSet/>
      <dgm:spPr/>
      <dgm:t>
        <a:bodyPr/>
        <a:lstStyle/>
        <a:p>
          <a:endParaRPr lang="en-US"/>
        </a:p>
      </dgm:t>
    </dgm:pt>
    <dgm:pt modelId="{6049AE02-445E-4399-8E10-83EE15E03FE8}" type="sibTrans" cxnId="{60E3134A-E4A1-4D78-B7AA-3EEBABE0A020}">
      <dgm:prSet/>
      <dgm:spPr/>
      <dgm:t>
        <a:bodyPr/>
        <a:lstStyle/>
        <a:p>
          <a:endParaRPr lang="en-US"/>
        </a:p>
      </dgm:t>
    </dgm:pt>
    <dgm:pt modelId="{DB3A3DEE-D328-4EE3-9DF2-1483E94A3A32}">
      <dgm:prSet/>
      <dgm:spPr/>
      <dgm:t>
        <a:bodyPr/>
        <a:lstStyle/>
        <a:p>
          <a:pPr rtl="0"/>
          <a:r>
            <a:rPr lang="pl-PL" dirty="0">
              <a:latin typeface="Arial"/>
              <a:cs typeface="Arial"/>
            </a:rPr>
            <a:t>Kp = 11.98, Ti = 1.59, </a:t>
          </a:r>
          <a:r>
            <a:rPr lang="pl-PL" dirty="0" err="1">
              <a:latin typeface="Arial"/>
              <a:cs typeface="Arial"/>
            </a:rPr>
            <a:t>Td</a:t>
          </a:r>
          <a:r>
            <a:rPr lang="pl-PL" dirty="0">
              <a:latin typeface="Arial"/>
              <a:cs typeface="Arial"/>
            </a:rPr>
            <a:t> = 1.34</a:t>
          </a:r>
          <a:br>
            <a:rPr lang="pl-PL" dirty="0">
              <a:solidFill>
                <a:srgbClr val="010000"/>
              </a:solidFill>
              <a:latin typeface="Arial"/>
              <a:cs typeface="Arial"/>
            </a:rPr>
          </a:br>
          <a:r>
            <a:rPr lang="pl-PL" dirty="0">
              <a:latin typeface="Arial"/>
              <a:cs typeface="Arial"/>
            </a:rPr>
            <a:t>Średni błąd względny regulacji: 6,41%</a:t>
          </a:r>
          <a:endParaRPr lang="en-US" dirty="0">
            <a:latin typeface="Arial"/>
            <a:cs typeface="Arial"/>
          </a:endParaRPr>
        </a:p>
      </dgm:t>
    </dgm:pt>
    <dgm:pt modelId="{A7A14890-EDFF-452B-99CA-7C1396F6B455}" type="parTrans" cxnId="{B0FFAAC5-8277-40BB-BF4D-B0E4014A78E0}">
      <dgm:prSet/>
      <dgm:spPr/>
      <dgm:t>
        <a:bodyPr/>
        <a:lstStyle/>
        <a:p>
          <a:endParaRPr lang="en-US"/>
        </a:p>
      </dgm:t>
    </dgm:pt>
    <dgm:pt modelId="{F207100B-C7AA-4742-8226-1EBF980F9B3A}" type="sibTrans" cxnId="{B0FFAAC5-8277-40BB-BF4D-B0E4014A78E0}">
      <dgm:prSet/>
      <dgm:spPr/>
      <dgm:t>
        <a:bodyPr/>
        <a:lstStyle/>
        <a:p>
          <a:endParaRPr lang="en-US"/>
        </a:p>
      </dgm:t>
    </dgm:pt>
    <dgm:pt modelId="{48A353F7-5D45-4DF2-B7A5-05ACA34E3D34}" type="pres">
      <dgm:prSet presAssocID="{20567A2C-7A76-48F0-9B80-CC7E65EF1238}" presName="vert0" presStyleCnt="0">
        <dgm:presLayoutVars>
          <dgm:dir/>
          <dgm:animOne val="branch"/>
          <dgm:animLvl val="lvl"/>
        </dgm:presLayoutVars>
      </dgm:prSet>
      <dgm:spPr/>
    </dgm:pt>
    <dgm:pt modelId="{D46A3854-6E20-4600-8D38-F052F9B825C0}" type="pres">
      <dgm:prSet presAssocID="{E21508D2-6452-4091-B334-E87C042362CE}" presName="thickLine" presStyleLbl="alignNode1" presStyleIdx="0" presStyleCnt="3"/>
      <dgm:spPr/>
    </dgm:pt>
    <dgm:pt modelId="{E65600CE-6081-4B30-BD5E-8AE97222A7A6}" type="pres">
      <dgm:prSet presAssocID="{E21508D2-6452-4091-B334-E87C042362CE}" presName="horz1" presStyleCnt="0"/>
      <dgm:spPr/>
    </dgm:pt>
    <dgm:pt modelId="{D2E27F45-6B5B-4F66-BD70-207F635EFF6C}" type="pres">
      <dgm:prSet presAssocID="{E21508D2-6452-4091-B334-E87C042362CE}" presName="tx1" presStyleLbl="revTx" presStyleIdx="0" presStyleCnt="3"/>
      <dgm:spPr/>
    </dgm:pt>
    <dgm:pt modelId="{C8D054D8-37BB-4A87-BD8E-02F46DD9001B}" type="pres">
      <dgm:prSet presAssocID="{E21508D2-6452-4091-B334-E87C042362CE}" presName="vert1" presStyleCnt="0"/>
      <dgm:spPr/>
    </dgm:pt>
    <dgm:pt modelId="{5A655E11-9B55-4E99-BD3D-1280E45BC56D}" type="pres">
      <dgm:prSet presAssocID="{BD18F5F8-D88C-405F-9E00-943220295EB3}" presName="thickLine" presStyleLbl="alignNode1" presStyleIdx="1" presStyleCnt="3"/>
      <dgm:spPr/>
    </dgm:pt>
    <dgm:pt modelId="{C6B06767-C321-4D92-8F9C-6E45F3D67331}" type="pres">
      <dgm:prSet presAssocID="{BD18F5F8-D88C-405F-9E00-943220295EB3}" presName="horz1" presStyleCnt="0"/>
      <dgm:spPr/>
    </dgm:pt>
    <dgm:pt modelId="{33BC8CA0-F890-4735-A9BD-52908837C582}" type="pres">
      <dgm:prSet presAssocID="{BD18F5F8-D88C-405F-9E00-943220295EB3}" presName="tx1" presStyleLbl="revTx" presStyleIdx="1" presStyleCnt="3"/>
      <dgm:spPr/>
    </dgm:pt>
    <dgm:pt modelId="{E189880B-D436-4FA1-B68D-E3A89941F6D8}" type="pres">
      <dgm:prSet presAssocID="{BD18F5F8-D88C-405F-9E00-943220295EB3}" presName="vert1" presStyleCnt="0"/>
      <dgm:spPr/>
    </dgm:pt>
    <dgm:pt modelId="{91B0792B-03EB-45AB-802C-56E6DFDBF503}" type="pres">
      <dgm:prSet presAssocID="{DB3A3DEE-D328-4EE3-9DF2-1483E94A3A32}" presName="thickLine" presStyleLbl="alignNode1" presStyleIdx="2" presStyleCnt="3"/>
      <dgm:spPr/>
    </dgm:pt>
    <dgm:pt modelId="{4DDAC957-B9AB-437D-B5C6-70E889CEF94C}" type="pres">
      <dgm:prSet presAssocID="{DB3A3DEE-D328-4EE3-9DF2-1483E94A3A32}" presName="horz1" presStyleCnt="0"/>
      <dgm:spPr/>
    </dgm:pt>
    <dgm:pt modelId="{886D7154-71ED-4F8A-A8AB-346FF462823E}" type="pres">
      <dgm:prSet presAssocID="{DB3A3DEE-D328-4EE3-9DF2-1483E94A3A32}" presName="tx1" presStyleLbl="revTx" presStyleIdx="2" presStyleCnt="3"/>
      <dgm:spPr/>
    </dgm:pt>
    <dgm:pt modelId="{12DFDFC6-41DE-40B7-86F0-D31608748B4C}" type="pres">
      <dgm:prSet presAssocID="{DB3A3DEE-D328-4EE3-9DF2-1483E94A3A32}" presName="vert1" presStyleCnt="0"/>
      <dgm:spPr/>
    </dgm:pt>
  </dgm:ptLst>
  <dgm:cxnLst>
    <dgm:cxn modelId="{1827FA09-81FA-4D1E-B537-B75CB720AE50}" srcId="{20567A2C-7A76-48F0-9B80-CC7E65EF1238}" destId="{E21508D2-6452-4091-B334-E87C042362CE}" srcOrd="0" destOrd="0" parTransId="{23666A1C-56E2-4E49-932F-CF0C0C6EE0B9}" sibTransId="{66B7E7CE-0C74-4F99-A472-74971FB159B8}"/>
    <dgm:cxn modelId="{EF23A216-A738-493F-A2A0-25E0705F4736}" type="presOf" srcId="{DB3A3DEE-D328-4EE3-9DF2-1483E94A3A32}" destId="{886D7154-71ED-4F8A-A8AB-346FF462823E}" srcOrd="0" destOrd="0" presId="urn:microsoft.com/office/officeart/2008/layout/LinedList"/>
    <dgm:cxn modelId="{E7B69B68-B6CD-439F-8893-8E6278DED3E9}" type="presOf" srcId="{E21508D2-6452-4091-B334-E87C042362CE}" destId="{D2E27F45-6B5B-4F66-BD70-207F635EFF6C}" srcOrd="0" destOrd="0" presId="urn:microsoft.com/office/officeart/2008/layout/LinedList"/>
    <dgm:cxn modelId="{60E3134A-E4A1-4D78-B7AA-3EEBABE0A020}" srcId="{20567A2C-7A76-48F0-9B80-CC7E65EF1238}" destId="{BD18F5F8-D88C-405F-9E00-943220295EB3}" srcOrd="1" destOrd="0" parTransId="{CD6FFF40-3362-40AA-83C6-9120111E27B1}" sibTransId="{6049AE02-445E-4399-8E10-83EE15E03FE8}"/>
    <dgm:cxn modelId="{9810794D-03D9-442C-A159-54B6B012DD45}" type="presOf" srcId="{BD18F5F8-D88C-405F-9E00-943220295EB3}" destId="{33BC8CA0-F890-4735-A9BD-52908837C582}" srcOrd="0" destOrd="0" presId="urn:microsoft.com/office/officeart/2008/layout/LinedList"/>
    <dgm:cxn modelId="{B0FFAAC5-8277-40BB-BF4D-B0E4014A78E0}" srcId="{20567A2C-7A76-48F0-9B80-CC7E65EF1238}" destId="{DB3A3DEE-D328-4EE3-9DF2-1483E94A3A32}" srcOrd="2" destOrd="0" parTransId="{A7A14890-EDFF-452B-99CA-7C1396F6B455}" sibTransId="{F207100B-C7AA-4742-8226-1EBF980F9B3A}"/>
    <dgm:cxn modelId="{140D6ED6-CABF-4126-900A-858E4ECB34AA}" type="presOf" srcId="{20567A2C-7A76-48F0-9B80-CC7E65EF1238}" destId="{48A353F7-5D45-4DF2-B7A5-05ACA34E3D34}" srcOrd="0" destOrd="0" presId="urn:microsoft.com/office/officeart/2008/layout/LinedList"/>
    <dgm:cxn modelId="{DF3570E5-9C47-4FF2-8F74-42C66C92D64A}" type="presParOf" srcId="{48A353F7-5D45-4DF2-B7A5-05ACA34E3D34}" destId="{D46A3854-6E20-4600-8D38-F052F9B825C0}" srcOrd="0" destOrd="0" presId="urn:microsoft.com/office/officeart/2008/layout/LinedList"/>
    <dgm:cxn modelId="{DF1611B9-0BF6-4BD9-845D-2AE28A2F0BCA}" type="presParOf" srcId="{48A353F7-5D45-4DF2-B7A5-05ACA34E3D34}" destId="{E65600CE-6081-4B30-BD5E-8AE97222A7A6}" srcOrd="1" destOrd="0" presId="urn:microsoft.com/office/officeart/2008/layout/LinedList"/>
    <dgm:cxn modelId="{6DABADDB-1CD4-4240-9673-C56F5DFEBB9A}" type="presParOf" srcId="{E65600CE-6081-4B30-BD5E-8AE97222A7A6}" destId="{D2E27F45-6B5B-4F66-BD70-207F635EFF6C}" srcOrd="0" destOrd="0" presId="urn:microsoft.com/office/officeart/2008/layout/LinedList"/>
    <dgm:cxn modelId="{A408C9B9-6541-46C5-BDBB-81D5784C81DE}" type="presParOf" srcId="{E65600CE-6081-4B30-BD5E-8AE97222A7A6}" destId="{C8D054D8-37BB-4A87-BD8E-02F46DD9001B}" srcOrd="1" destOrd="0" presId="urn:microsoft.com/office/officeart/2008/layout/LinedList"/>
    <dgm:cxn modelId="{CEF9D3B9-FA60-4440-A140-801643FF39A0}" type="presParOf" srcId="{48A353F7-5D45-4DF2-B7A5-05ACA34E3D34}" destId="{5A655E11-9B55-4E99-BD3D-1280E45BC56D}" srcOrd="2" destOrd="0" presId="urn:microsoft.com/office/officeart/2008/layout/LinedList"/>
    <dgm:cxn modelId="{7F77E8E2-7239-45D3-AFF2-DBC162B1D3F6}" type="presParOf" srcId="{48A353F7-5D45-4DF2-B7A5-05ACA34E3D34}" destId="{C6B06767-C321-4D92-8F9C-6E45F3D67331}" srcOrd="3" destOrd="0" presId="urn:microsoft.com/office/officeart/2008/layout/LinedList"/>
    <dgm:cxn modelId="{B0E72C3E-B0C9-4F80-A12B-CD0936F7B950}" type="presParOf" srcId="{C6B06767-C321-4D92-8F9C-6E45F3D67331}" destId="{33BC8CA0-F890-4735-A9BD-52908837C582}" srcOrd="0" destOrd="0" presId="urn:microsoft.com/office/officeart/2008/layout/LinedList"/>
    <dgm:cxn modelId="{E1A6911E-6BFB-4320-AAD7-2D9F95637F81}" type="presParOf" srcId="{C6B06767-C321-4D92-8F9C-6E45F3D67331}" destId="{E189880B-D436-4FA1-B68D-E3A89941F6D8}" srcOrd="1" destOrd="0" presId="urn:microsoft.com/office/officeart/2008/layout/LinedList"/>
    <dgm:cxn modelId="{37829D24-3D48-406C-9AA0-D8B3A4D4536A}" type="presParOf" srcId="{48A353F7-5D45-4DF2-B7A5-05ACA34E3D34}" destId="{91B0792B-03EB-45AB-802C-56E6DFDBF503}" srcOrd="4" destOrd="0" presId="urn:microsoft.com/office/officeart/2008/layout/LinedList"/>
    <dgm:cxn modelId="{6485B016-E595-4406-9379-0AEAA968707B}" type="presParOf" srcId="{48A353F7-5D45-4DF2-B7A5-05ACA34E3D34}" destId="{4DDAC957-B9AB-437D-B5C6-70E889CEF94C}" srcOrd="5" destOrd="0" presId="urn:microsoft.com/office/officeart/2008/layout/LinedList"/>
    <dgm:cxn modelId="{9885D67E-B3C2-401E-81A4-851D0F351EC8}" type="presParOf" srcId="{4DDAC957-B9AB-437D-B5C6-70E889CEF94C}" destId="{886D7154-71ED-4F8A-A8AB-346FF462823E}" srcOrd="0" destOrd="0" presId="urn:microsoft.com/office/officeart/2008/layout/LinedList"/>
    <dgm:cxn modelId="{A119CACA-04A3-413A-ABB7-7FB8DDB3A2C4}" type="presParOf" srcId="{4DDAC957-B9AB-437D-B5C6-70E889CEF94C}" destId="{12DFDFC6-41DE-40B7-86F0-D31608748B4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31A59D-DB48-462C-A188-B1E78B381CEE}">
      <dsp:nvSpPr>
        <dsp:cNvPr id="0" name=""/>
        <dsp:cNvSpPr/>
      </dsp:nvSpPr>
      <dsp:spPr>
        <a:xfrm>
          <a:off x="0" y="2272"/>
          <a:ext cx="51026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8EF145-CB16-441B-B7CA-132B49D59CB3}">
      <dsp:nvSpPr>
        <dsp:cNvPr id="0" name=""/>
        <dsp:cNvSpPr/>
      </dsp:nvSpPr>
      <dsp:spPr>
        <a:xfrm>
          <a:off x="0" y="2272"/>
          <a:ext cx="5102662" cy="15498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>
              <a:latin typeface="Calibri"/>
              <a:ea typeface="Calibri"/>
              <a:cs typeface="Calibri"/>
            </a:rPr>
            <a:t>Badanie heurystycznych metod optymalizacji nastaw PID i porównanie z metodami klasycznymi</a:t>
          </a:r>
          <a:endParaRPr lang="en-US" sz="2400" kern="1200" dirty="0">
            <a:latin typeface="Calibri"/>
            <a:ea typeface="Calibri"/>
            <a:cs typeface="Calibri"/>
          </a:endParaRPr>
        </a:p>
      </dsp:txBody>
      <dsp:txXfrm>
        <a:off x="0" y="2272"/>
        <a:ext cx="5102662" cy="1549861"/>
      </dsp:txXfrm>
    </dsp:sp>
    <dsp:sp modelId="{576A198B-9CE5-40A8-9B3A-454B4146E4A7}">
      <dsp:nvSpPr>
        <dsp:cNvPr id="0" name=""/>
        <dsp:cNvSpPr/>
      </dsp:nvSpPr>
      <dsp:spPr>
        <a:xfrm>
          <a:off x="0" y="1552134"/>
          <a:ext cx="510266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AFF9B2-2C59-4BAF-B274-1E582558D753}">
      <dsp:nvSpPr>
        <dsp:cNvPr id="0" name=""/>
        <dsp:cNvSpPr/>
      </dsp:nvSpPr>
      <dsp:spPr>
        <a:xfrm>
          <a:off x="0" y="1552134"/>
          <a:ext cx="5102662" cy="15498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>
              <a:latin typeface="Calibri"/>
              <a:ea typeface="Calibri"/>
              <a:cs typeface="Calibri"/>
            </a:rPr>
            <a:t>Badanie i porównanie statycznych algorytmów pod kątem wydajności obliczeniowej i optymalizacji długości trasy</a:t>
          </a:r>
          <a:endParaRPr lang="en-US" sz="2400" kern="1200" dirty="0">
            <a:latin typeface="Calibri"/>
            <a:ea typeface="Calibri"/>
            <a:cs typeface="Calibri"/>
          </a:endParaRPr>
        </a:p>
      </dsp:txBody>
      <dsp:txXfrm>
        <a:off x="0" y="1552134"/>
        <a:ext cx="5102662" cy="1549861"/>
      </dsp:txXfrm>
    </dsp:sp>
    <dsp:sp modelId="{6B66386E-0BCF-4333-8CDA-3F3F0CFDCD93}">
      <dsp:nvSpPr>
        <dsp:cNvPr id="0" name=""/>
        <dsp:cNvSpPr/>
      </dsp:nvSpPr>
      <dsp:spPr>
        <a:xfrm>
          <a:off x="0" y="3101995"/>
          <a:ext cx="510266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2EA1F8-2950-451A-826C-FDD2474418AA}">
      <dsp:nvSpPr>
        <dsp:cNvPr id="0" name=""/>
        <dsp:cNvSpPr/>
      </dsp:nvSpPr>
      <dsp:spPr>
        <a:xfrm>
          <a:off x="0" y="3101995"/>
          <a:ext cx="5102662" cy="15498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>
              <a:latin typeface="Calibri"/>
              <a:ea typeface="Calibri"/>
              <a:cs typeface="Calibri"/>
            </a:rPr>
            <a:t>Badanie i porównanie dynamicznych algorytmów pod kątem wydajności obliczeniowej i optymalizacji długości trasy</a:t>
          </a:r>
          <a:endParaRPr lang="en-US" sz="2400" kern="1200" dirty="0">
            <a:latin typeface="Calibri"/>
            <a:ea typeface="Calibri"/>
            <a:cs typeface="Calibri"/>
          </a:endParaRPr>
        </a:p>
      </dsp:txBody>
      <dsp:txXfrm>
        <a:off x="0" y="3101995"/>
        <a:ext cx="5102662" cy="15498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31A59D-DB48-462C-A188-B1E78B381CEE}">
      <dsp:nvSpPr>
        <dsp:cNvPr id="0" name=""/>
        <dsp:cNvSpPr/>
      </dsp:nvSpPr>
      <dsp:spPr>
        <a:xfrm>
          <a:off x="0" y="2272"/>
          <a:ext cx="51026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8EF145-CB16-441B-B7CA-132B49D59CB3}">
      <dsp:nvSpPr>
        <dsp:cNvPr id="0" name=""/>
        <dsp:cNvSpPr/>
      </dsp:nvSpPr>
      <dsp:spPr>
        <a:xfrm>
          <a:off x="0" y="2272"/>
          <a:ext cx="5102662" cy="15498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000" kern="1200" dirty="0">
              <a:latin typeface="Calibri"/>
              <a:ea typeface="Calibri"/>
              <a:cs typeface="Calibri"/>
            </a:rPr>
            <a:t>Projekt i implementacja robota mobilnego zgodnie z procedurami ASPICE (projekt, implementacja, testy)</a:t>
          </a:r>
          <a:endParaRPr lang="en-US" sz="2000" kern="1200" dirty="0">
            <a:latin typeface="Calibri"/>
            <a:ea typeface="Calibri"/>
            <a:cs typeface="Calibri"/>
          </a:endParaRPr>
        </a:p>
      </dsp:txBody>
      <dsp:txXfrm>
        <a:off x="0" y="2272"/>
        <a:ext cx="5102662" cy="1549861"/>
      </dsp:txXfrm>
    </dsp:sp>
    <dsp:sp modelId="{BA055908-6EBF-41B1-A8F3-C3FF04481AEB}">
      <dsp:nvSpPr>
        <dsp:cNvPr id="0" name=""/>
        <dsp:cNvSpPr/>
      </dsp:nvSpPr>
      <dsp:spPr>
        <a:xfrm>
          <a:off x="0" y="1552134"/>
          <a:ext cx="510266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DE476F-80A5-4778-BE5F-09494628648B}">
      <dsp:nvSpPr>
        <dsp:cNvPr id="0" name=""/>
        <dsp:cNvSpPr/>
      </dsp:nvSpPr>
      <dsp:spPr>
        <a:xfrm>
          <a:off x="0" y="1552134"/>
          <a:ext cx="5102662" cy="15498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000" kern="1200" dirty="0">
              <a:latin typeface="Calibri"/>
              <a:ea typeface="Calibri"/>
              <a:cs typeface="Calibri"/>
            </a:rPr>
            <a:t>Implementacja algorytmu genetycznego wyznaczającego nastawy PID, porównanie otrzymanych rezultatów z metodami klasycznymi</a:t>
          </a:r>
        </a:p>
      </dsp:txBody>
      <dsp:txXfrm>
        <a:off x="0" y="1552134"/>
        <a:ext cx="5102662" cy="1549861"/>
      </dsp:txXfrm>
    </dsp:sp>
    <dsp:sp modelId="{6B66386E-0BCF-4333-8CDA-3F3F0CFDCD93}">
      <dsp:nvSpPr>
        <dsp:cNvPr id="0" name=""/>
        <dsp:cNvSpPr/>
      </dsp:nvSpPr>
      <dsp:spPr>
        <a:xfrm>
          <a:off x="0" y="3101995"/>
          <a:ext cx="510266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2EA1F8-2950-451A-826C-FDD2474418AA}">
      <dsp:nvSpPr>
        <dsp:cNvPr id="0" name=""/>
        <dsp:cNvSpPr/>
      </dsp:nvSpPr>
      <dsp:spPr>
        <a:xfrm>
          <a:off x="0" y="3101995"/>
          <a:ext cx="5102662" cy="15498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000" kern="1200" dirty="0">
              <a:latin typeface="Calibri"/>
              <a:ea typeface="Calibri"/>
              <a:cs typeface="Calibri"/>
            </a:rPr>
            <a:t>Implementacja oprogramowania testującego nawigacyjne algorytmy statyczne i dynamiczne, porównanie wyników pod kątem wydajności obliczeniowej i długości wyznaczanej trasy</a:t>
          </a:r>
          <a:endParaRPr lang="en-US" sz="2000" kern="1200" dirty="0">
            <a:latin typeface="Calibri"/>
            <a:ea typeface="Calibri"/>
            <a:cs typeface="Calibri"/>
          </a:endParaRPr>
        </a:p>
      </dsp:txBody>
      <dsp:txXfrm>
        <a:off x="0" y="3101995"/>
        <a:ext cx="5102662" cy="15498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6A3854-6E20-4600-8D38-F052F9B825C0}">
      <dsp:nvSpPr>
        <dsp:cNvPr id="0" name=""/>
        <dsp:cNvSpPr/>
      </dsp:nvSpPr>
      <dsp:spPr>
        <a:xfrm>
          <a:off x="0" y="1741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E27F45-6B5B-4F66-BD70-207F635EFF6C}">
      <dsp:nvSpPr>
        <dsp:cNvPr id="0" name=""/>
        <dsp:cNvSpPr/>
      </dsp:nvSpPr>
      <dsp:spPr>
        <a:xfrm>
          <a:off x="0" y="1741"/>
          <a:ext cx="9905999" cy="11878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100" kern="1200" dirty="0" err="1">
              <a:latin typeface="Arial"/>
              <a:cs typeface="Arial"/>
            </a:rPr>
            <a:t>Kp</a:t>
          </a:r>
          <a:r>
            <a:rPr lang="pl-PL" sz="3100" kern="1200" dirty="0">
              <a:latin typeface="Arial"/>
              <a:cs typeface="Arial"/>
            </a:rPr>
            <a:t> = 6.48, Ti = 2.93, </a:t>
          </a:r>
          <a:r>
            <a:rPr lang="pl-PL" sz="3100" kern="1200" dirty="0" err="1">
              <a:latin typeface="Arial"/>
              <a:cs typeface="Arial"/>
            </a:rPr>
            <a:t>Td</a:t>
          </a:r>
          <a:r>
            <a:rPr lang="pl-PL" sz="3100" kern="1200" dirty="0">
              <a:latin typeface="Arial"/>
              <a:cs typeface="Arial"/>
            </a:rPr>
            <a:t> = 2.34</a:t>
          </a:r>
          <a:br>
            <a:rPr lang="pl-PL" sz="3100" kern="1200" dirty="0">
              <a:latin typeface="Arial"/>
              <a:cs typeface="Arial"/>
            </a:rPr>
          </a:br>
          <a:r>
            <a:rPr lang="pl-PL" sz="3100" kern="1200" dirty="0">
              <a:latin typeface="Arial"/>
              <a:cs typeface="Arial"/>
            </a:rPr>
            <a:t>Średni błąd względny regulacji: 1.96%</a:t>
          </a:r>
          <a:endParaRPr lang="en-US" sz="3100" kern="1200" dirty="0">
            <a:latin typeface="Arial"/>
            <a:cs typeface="Arial"/>
          </a:endParaRPr>
        </a:p>
      </dsp:txBody>
      <dsp:txXfrm>
        <a:off x="0" y="1741"/>
        <a:ext cx="9905999" cy="1187878"/>
      </dsp:txXfrm>
    </dsp:sp>
    <dsp:sp modelId="{5A655E11-9B55-4E99-BD3D-1280E45BC56D}">
      <dsp:nvSpPr>
        <dsp:cNvPr id="0" name=""/>
        <dsp:cNvSpPr/>
      </dsp:nvSpPr>
      <dsp:spPr>
        <a:xfrm>
          <a:off x="0" y="1189619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BC8CA0-F890-4735-A9BD-52908837C582}">
      <dsp:nvSpPr>
        <dsp:cNvPr id="0" name=""/>
        <dsp:cNvSpPr/>
      </dsp:nvSpPr>
      <dsp:spPr>
        <a:xfrm>
          <a:off x="0" y="1189619"/>
          <a:ext cx="9905999" cy="11878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100" kern="1200" dirty="0">
              <a:latin typeface="Arial"/>
              <a:cs typeface="Arial"/>
            </a:rPr>
            <a:t>Kp = 29.50, Ti = 14.54, </a:t>
          </a:r>
          <a:r>
            <a:rPr lang="pl-PL" sz="3100" kern="1200" dirty="0" err="1">
              <a:latin typeface="Arial"/>
              <a:cs typeface="Arial"/>
            </a:rPr>
            <a:t>Td</a:t>
          </a:r>
          <a:r>
            <a:rPr lang="pl-PL" sz="3100" kern="1200" dirty="0">
              <a:latin typeface="Arial"/>
              <a:cs typeface="Arial"/>
            </a:rPr>
            <a:t> = 1.37</a:t>
          </a:r>
          <a:br>
            <a:rPr lang="pl-PL" sz="3100" kern="1200" dirty="0">
              <a:latin typeface="Arial"/>
              <a:cs typeface="Arial"/>
            </a:rPr>
          </a:br>
          <a:r>
            <a:rPr lang="pl-PL" sz="3100" kern="1200" dirty="0">
              <a:latin typeface="Arial"/>
              <a:cs typeface="Arial"/>
            </a:rPr>
            <a:t>Średni błąd względny regulacji: 6,60%</a:t>
          </a:r>
          <a:endParaRPr lang="en-US" sz="3100" kern="1200" dirty="0">
            <a:latin typeface="Arial"/>
            <a:cs typeface="Arial"/>
          </a:endParaRPr>
        </a:p>
      </dsp:txBody>
      <dsp:txXfrm>
        <a:off x="0" y="1189619"/>
        <a:ext cx="9905999" cy="1187878"/>
      </dsp:txXfrm>
    </dsp:sp>
    <dsp:sp modelId="{91B0792B-03EB-45AB-802C-56E6DFDBF503}">
      <dsp:nvSpPr>
        <dsp:cNvPr id="0" name=""/>
        <dsp:cNvSpPr/>
      </dsp:nvSpPr>
      <dsp:spPr>
        <a:xfrm>
          <a:off x="0" y="2377498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6D7154-71ED-4F8A-A8AB-346FF462823E}">
      <dsp:nvSpPr>
        <dsp:cNvPr id="0" name=""/>
        <dsp:cNvSpPr/>
      </dsp:nvSpPr>
      <dsp:spPr>
        <a:xfrm>
          <a:off x="0" y="2377498"/>
          <a:ext cx="9905999" cy="11878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100" kern="1200" dirty="0">
              <a:latin typeface="Arial"/>
              <a:cs typeface="Arial"/>
            </a:rPr>
            <a:t>Kp = 11.98, Ti = 1.59, </a:t>
          </a:r>
          <a:r>
            <a:rPr lang="pl-PL" sz="3100" kern="1200" dirty="0" err="1">
              <a:latin typeface="Arial"/>
              <a:cs typeface="Arial"/>
            </a:rPr>
            <a:t>Td</a:t>
          </a:r>
          <a:r>
            <a:rPr lang="pl-PL" sz="3100" kern="1200" dirty="0">
              <a:latin typeface="Arial"/>
              <a:cs typeface="Arial"/>
            </a:rPr>
            <a:t> = 1.34</a:t>
          </a:r>
          <a:br>
            <a:rPr lang="pl-PL" sz="3100" kern="1200" dirty="0">
              <a:solidFill>
                <a:srgbClr val="010000"/>
              </a:solidFill>
              <a:latin typeface="Arial"/>
              <a:cs typeface="Arial"/>
            </a:rPr>
          </a:br>
          <a:r>
            <a:rPr lang="pl-PL" sz="3100" kern="1200" dirty="0">
              <a:latin typeface="Arial"/>
              <a:cs typeface="Arial"/>
            </a:rPr>
            <a:t>Średni błąd względny regulacji: 6,41%</a:t>
          </a:r>
          <a:endParaRPr lang="en-US" sz="3100" kern="1200" dirty="0">
            <a:latin typeface="Arial"/>
            <a:cs typeface="Arial"/>
          </a:endParaRPr>
        </a:p>
      </dsp:txBody>
      <dsp:txXfrm>
        <a:off x="0" y="2377498"/>
        <a:ext cx="9905999" cy="11878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536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446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249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93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311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26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93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246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35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92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1780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770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27" r:id="rId6"/>
    <p:sldLayoutId id="2147483723" r:id="rId7"/>
    <p:sldLayoutId id="2147483724" r:id="rId8"/>
    <p:sldLayoutId id="2147483725" r:id="rId9"/>
    <p:sldLayoutId id="2147483726" r:id="rId10"/>
    <p:sldLayoutId id="214748372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: Shape 15">
            <a:extLst>
              <a:ext uri="{FF2B5EF4-FFF2-40B4-BE49-F238E27FC236}">
                <a16:creationId xmlns:a16="http://schemas.microsoft.com/office/drawing/2014/main" id="{91C2F78B-DEE8-4195-A196-DFC51BDAD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reeform: Shape 17">
            <a:extLst>
              <a:ext uri="{FF2B5EF4-FFF2-40B4-BE49-F238E27FC236}">
                <a16:creationId xmlns:a16="http://schemas.microsoft.com/office/drawing/2014/main" id="{A1D79D08-4BE8-4799-BE09-5078DFEE2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42" name="Straight Connector 19">
            <a:extLst>
              <a:ext uri="{FF2B5EF4-FFF2-40B4-BE49-F238E27FC236}">
                <a16:creationId xmlns:a16="http://schemas.microsoft.com/office/drawing/2014/main" id="{C95D65A1-16CB-407F-993F-2A6D59BCC0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3" name="Rectangle 21">
            <a:extLst>
              <a:ext uri="{FF2B5EF4-FFF2-40B4-BE49-F238E27FC236}">
                <a16:creationId xmlns:a16="http://schemas.microsoft.com/office/drawing/2014/main" id="{20CC10FC-6518-423B-A972-3E4F7A4A8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5D2D844-708E-4EAC-BF72-D7CE20B99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8972" y="0"/>
            <a:ext cx="9103027" cy="6858000"/>
          </a:xfrm>
          <a:custGeom>
            <a:avLst/>
            <a:gdLst>
              <a:gd name="connsiteX0" fmla="*/ 6311486 w 9403920"/>
              <a:gd name="connsiteY0" fmla="*/ 0 h 6858000"/>
              <a:gd name="connsiteX1" fmla="*/ 8540820 w 9403920"/>
              <a:gd name="connsiteY1" fmla="*/ 0 h 6858000"/>
              <a:gd name="connsiteX2" fmla="*/ 8540819 w 9403920"/>
              <a:gd name="connsiteY2" fmla="*/ 1 h 6858000"/>
              <a:gd name="connsiteX3" fmla="*/ 8968550 w 9403920"/>
              <a:gd name="connsiteY3" fmla="*/ 1 h 6858000"/>
              <a:gd name="connsiteX4" fmla="*/ 9403920 w 9403920"/>
              <a:gd name="connsiteY4" fmla="*/ 1 h 6858000"/>
              <a:gd name="connsiteX5" fmla="*/ 9403920 w 9403920"/>
              <a:gd name="connsiteY5" fmla="*/ 6858000 h 6858000"/>
              <a:gd name="connsiteX6" fmla="*/ 6787053 w 9403920"/>
              <a:gd name="connsiteY6" fmla="*/ 6858000 h 6858000"/>
              <a:gd name="connsiteX7" fmla="*/ 6787053 w 9403920"/>
              <a:gd name="connsiteY7" fmla="*/ 6857999 h 6858000"/>
              <a:gd name="connsiteX8" fmla="*/ 2530229 w 9403920"/>
              <a:gd name="connsiteY8" fmla="*/ 6857999 h 6858000"/>
              <a:gd name="connsiteX9" fmla="*/ 2530228 w 9403920"/>
              <a:gd name="connsiteY9" fmla="*/ 6858000 h 6858000"/>
              <a:gd name="connsiteX10" fmla="*/ 300893 w 9403920"/>
              <a:gd name="connsiteY10" fmla="*/ 6858000 h 6858000"/>
              <a:gd name="connsiteX11" fmla="*/ 300894 w 9403920"/>
              <a:gd name="connsiteY11" fmla="*/ 6857999 h 6858000"/>
              <a:gd name="connsiteX12" fmla="*/ 0 w 9403920"/>
              <a:gd name="connsiteY12" fmla="*/ 6857999 h 6858000"/>
              <a:gd name="connsiteX13" fmla="*/ 300896 w 9403920"/>
              <a:gd name="connsiteY13" fmla="*/ 6857997 h 6858000"/>
              <a:gd name="connsiteX14" fmla="*/ 4740458 w 9403920"/>
              <a:gd name="connsiteY14" fmla="*/ 1792521 h 6858000"/>
              <a:gd name="connsiteX15" fmla="*/ 6304967 w 9403920"/>
              <a:gd name="connsiteY15" fmla="*/ 1 h 6858000"/>
              <a:gd name="connsiteX16" fmla="*/ 6311485 w 9403920"/>
              <a:gd name="connsiteY16" fmla="*/ 1 h 6858000"/>
              <a:gd name="connsiteX0" fmla="*/ 6311486 w 9403920"/>
              <a:gd name="connsiteY0" fmla="*/ 0 h 6858000"/>
              <a:gd name="connsiteX1" fmla="*/ 8540820 w 9403920"/>
              <a:gd name="connsiteY1" fmla="*/ 0 h 6858000"/>
              <a:gd name="connsiteX2" fmla="*/ 8968550 w 9403920"/>
              <a:gd name="connsiteY2" fmla="*/ 1 h 6858000"/>
              <a:gd name="connsiteX3" fmla="*/ 9403920 w 9403920"/>
              <a:gd name="connsiteY3" fmla="*/ 1 h 6858000"/>
              <a:gd name="connsiteX4" fmla="*/ 9403920 w 9403920"/>
              <a:gd name="connsiteY4" fmla="*/ 6858000 h 6858000"/>
              <a:gd name="connsiteX5" fmla="*/ 6787053 w 9403920"/>
              <a:gd name="connsiteY5" fmla="*/ 6858000 h 6858000"/>
              <a:gd name="connsiteX6" fmla="*/ 6787053 w 9403920"/>
              <a:gd name="connsiteY6" fmla="*/ 6857999 h 6858000"/>
              <a:gd name="connsiteX7" fmla="*/ 2530229 w 9403920"/>
              <a:gd name="connsiteY7" fmla="*/ 6857999 h 6858000"/>
              <a:gd name="connsiteX8" fmla="*/ 2530228 w 9403920"/>
              <a:gd name="connsiteY8" fmla="*/ 6858000 h 6858000"/>
              <a:gd name="connsiteX9" fmla="*/ 300893 w 9403920"/>
              <a:gd name="connsiteY9" fmla="*/ 6858000 h 6858000"/>
              <a:gd name="connsiteX10" fmla="*/ 300894 w 9403920"/>
              <a:gd name="connsiteY10" fmla="*/ 6857999 h 6858000"/>
              <a:gd name="connsiteX11" fmla="*/ 0 w 9403920"/>
              <a:gd name="connsiteY11" fmla="*/ 6857999 h 6858000"/>
              <a:gd name="connsiteX12" fmla="*/ 300896 w 9403920"/>
              <a:gd name="connsiteY12" fmla="*/ 6857997 h 6858000"/>
              <a:gd name="connsiteX13" fmla="*/ 4740458 w 9403920"/>
              <a:gd name="connsiteY13" fmla="*/ 1792521 h 6858000"/>
              <a:gd name="connsiteX14" fmla="*/ 6304967 w 9403920"/>
              <a:gd name="connsiteY14" fmla="*/ 1 h 6858000"/>
              <a:gd name="connsiteX15" fmla="*/ 6311485 w 9403920"/>
              <a:gd name="connsiteY15" fmla="*/ 1 h 6858000"/>
              <a:gd name="connsiteX16" fmla="*/ 6311486 w 9403920"/>
              <a:gd name="connsiteY16" fmla="*/ 0 h 6858000"/>
              <a:gd name="connsiteX0" fmla="*/ 6311486 w 9403920"/>
              <a:gd name="connsiteY0" fmla="*/ 0 h 6858000"/>
              <a:gd name="connsiteX1" fmla="*/ 8540820 w 9403920"/>
              <a:gd name="connsiteY1" fmla="*/ 0 h 6858000"/>
              <a:gd name="connsiteX2" fmla="*/ 9403920 w 9403920"/>
              <a:gd name="connsiteY2" fmla="*/ 1 h 6858000"/>
              <a:gd name="connsiteX3" fmla="*/ 9403920 w 9403920"/>
              <a:gd name="connsiteY3" fmla="*/ 6858000 h 6858000"/>
              <a:gd name="connsiteX4" fmla="*/ 6787053 w 9403920"/>
              <a:gd name="connsiteY4" fmla="*/ 6858000 h 6858000"/>
              <a:gd name="connsiteX5" fmla="*/ 6787053 w 9403920"/>
              <a:gd name="connsiteY5" fmla="*/ 6857999 h 6858000"/>
              <a:gd name="connsiteX6" fmla="*/ 2530229 w 9403920"/>
              <a:gd name="connsiteY6" fmla="*/ 6857999 h 6858000"/>
              <a:gd name="connsiteX7" fmla="*/ 2530228 w 9403920"/>
              <a:gd name="connsiteY7" fmla="*/ 6858000 h 6858000"/>
              <a:gd name="connsiteX8" fmla="*/ 300893 w 9403920"/>
              <a:gd name="connsiteY8" fmla="*/ 6858000 h 6858000"/>
              <a:gd name="connsiteX9" fmla="*/ 300894 w 9403920"/>
              <a:gd name="connsiteY9" fmla="*/ 6857999 h 6858000"/>
              <a:gd name="connsiteX10" fmla="*/ 0 w 9403920"/>
              <a:gd name="connsiteY10" fmla="*/ 6857999 h 6858000"/>
              <a:gd name="connsiteX11" fmla="*/ 300896 w 9403920"/>
              <a:gd name="connsiteY11" fmla="*/ 6857997 h 6858000"/>
              <a:gd name="connsiteX12" fmla="*/ 4740458 w 9403920"/>
              <a:gd name="connsiteY12" fmla="*/ 1792521 h 6858000"/>
              <a:gd name="connsiteX13" fmla="*/ 6304967 w 9403920"/>
              <a:gd name="connsiteY13" fmla="*/ 1 h 6858000"/>
              <a:gd name="connsiteX14" fmla="*/ 6311485 w 9403920"/>
              <a:gd name="connsiteY14" fmla="*/ 1 h 6858000"/>
              <a:gd name="connsiteX15" fmla="*/ 6311486 w 9403920"/>
              <a:gd name="connsiteY15" fmla="*/ 0 h 6858000"/>
              <a:gd name="connsiteX0" fmla="*/ 6311486 w 9403920"/>
              <a:gd name="connsiteY0" fmla="*/ 0 h 6858000"/>
              <a:gd name="connsiteX1" fmla="*/ 9403920 w 9403920"/>
              <a:gd name="connsiteY1" fmla="*/ 1 h 6858000"/>
              <a:gd name="connsiteX2" fmla="*/ 9403920 w 9403920"/>
              <a:gd name="connsiteY2" fmla="*/ 6858000 h 6858000"/>
              <a:gd name="connsiteX3" fmla="*/ 6787053 w 9403920"/>
              <a:gd name="connsiteY3" fmla="*/ 6858000 h 6858000"/>
              <a:gd name="connsiteX4" fmla="*/ 6787053 w 9403920"/>
              <a:gd name="connsiteY4" fmla="*/ 6857999 h 6858000"/>
              <a:gd name="connsiteX5" fmla="*/ 2530229 w 9403920"/>
              <a:gd name="connsiteY5" fmla="*/ 6857999 h 6858000"/>
              <a:gd name="connsiteX6" fmla="*/ 2530228 w 9403920"/>
              <a:gd name="connsiteY6" fmla="*/ 6858000 h 6858000"/>
              <a:gd name="connsiteX7" fmla="*/ 300893 w 9403920"/>
              <a:gd name="connsiteY7" fmla="*/ 6858000 h 6858000"/>
              <a:gd name="connsiteX8" fmla="*/ 300894 w 9403920"/>
              <a:gd name="connsiteY8" fmla="*/ 6857999 h 6858000"/>
              <a:gd name="connsiteX9" fmla="*/ 0 w 9403920"/>
              <a:gd name="connsiteY9" fmla="*/ 6857999 h 6858000"/>
              <a:gd name="connsiteX10" fmla="*/ 300896 w 9403920"/>
              <a:gd name="connsiteY10" fmla="*/ 6857997 h 6858000"/>
              <a:gd name="connsiteX11" fmla="*/ 4740458 w 9403920"/>
              <a:gd name="connsiteY11" fmla="*/ 1792521 h 6858000"/>
              <a:gd name="connsiteX12" fmla="*/ 6304967 w 9403920"/>
              <a:gd name="connsiteY12" fmla="*/ 1 h 6858000"/>
              <a:gd name="connsiteX13" fmla="*/ 6311485 w 9403920"/>
              <a:gd name="connsiteY13" fmla="*/ 1 h 6858000"/>
              <a:gd name="connsiteX14" fmla="*/ 6311486 w 9403920"/>
              <a:gd name="connsiteY14" fmla="*/ 0 h 6858000"/>
              <a:gd name="connsiteX0" fmla="*/ 6311486 w 9403920"/>
              <a:gd name="connsiteY0" fmla="*/ 0 h 6858000"/>
              <a:gd name="connsiteX1" fmla="*/ 9403920 w 9403920"/>
              <a:gd name="connsiteY1" fmla="*/ 1 h 6858000"/>
              <a:gd name="connsiteX2" fmla="*/ 9403920 w 9403920"/>
              <a:gd name="connsiteY2" fmla="*/ 6858000 h 6858000"/>
              <a:gd name="connsiteX3" fmla="*/ 6787053 w 9403920"/>
              <a:gd name="connsiteY3" fmla="*/ 6858000 h 6858000"/>
              <a:gd name="connsiteX4" fmla="*/ 6787053 w 9403920"/>
              <a:gd name="connsiteY4" fmla="*/ 6857999 h 6858000"/>
              <a:gd name="connsiteX5" fmla="*/ 2530229 w 9403920"/>
              <a:gd name="connsiteY5" fmla="*/ 6857999 h 6858000"/>
              <a:gd name="connsiteX6" fmla="*/ 2530228 w 9403920"/>
              <a:gd name="connsiteY6" fmla="*/ 6858000 h 6858000"/>
              <a:gd name="connsiteX7" fmla="*/ 300893 w 9403920"/>
              <a:gd name="connsiteY7" fmla="*/ 6858000 h 6858000"/>
              <a:gd name="connsiteX8" fmla="*/ 300894 w 9403920"/>
              <a:gd name="connsiteY8" fmla="*/ 6857999 h 6858000"/>
              <a:gd name="connsiteX9" fmla="*/ 0 w 9403920"/>
              <a:gd name="connsiteY9" fmla="*/ 6857999 h 6858000"/>
              <a:gd name="connsiteX10" fmla="*/ 300896 w 9403920"/>
              <a:gd name="connsiteY10" fmla="*/ 6857997 h 6858000"/>
              <a:gd name="connsiteX11" fmla="*/ 6304967 w 9403920"/>
              <a:gd name="connsiteY11" fmla="*/ 1 h 6858000"/>
              <a:gd name="connsiteX12" fmla="*/ 6311485 w 9403920"/>
              <a:gd name="connsiteY12" fmla="*/ 1 h 6858000"/>
              <a:gd name="connsiteX13" fmla="*/ 6311486 w 9403920"/>
              <a:gd name="connsiteY13" fmla="*/ 0 h 6858000"/>
              <a:gd name="connsiteX0" fmla="*/ 6010593 w 9103027"/>
              <a:gd name="connsiteY0" fmla="*/ 0 h 6858000"/>
              <a:gd name="connsiteX1" fmla="*/ 9103027 w 9103027"/>
              <a:gd name="connsiteY1" fmla="*/ 1 h 6858000"/>
              <a:gd name="connsiteX2" fmla="*/ 9103027 w 9103027"/>
              <a:gd name="connsiteY2" fmla="*/ 6858000 h 6858000"/>
              <a:gd name="connsiteX3" fmla="*/ 6486160 w 9103027"/>
              <a:gd name="connsiteY3" fmla="*/ 6858000 h 6858000"/>
              <a:gd name="connsiteX4" fmla="*/ 6486160 w 9103027"/>
              <a:gd name="connsiteY4" fmla="*/ 6857999 h 6858000"/>
              <a:gd name="connsiteX5" fmla="*/ 2229336 w 9103027"/>
              <a:gd name="connsiteY5" fmla="*/ 6857999 h 6858000"/>
              <a:gd name="connsiteX6" fmla="*/ 2229335 w 9103027"/>
              <a:gd name="connsiteY6" fmla="*/ 6858000 h 6858000"/>
              <a:gd name="connsiteX7" fmla="*/ 0 w 9103027"/>
              <a:gd name="connsiteY7" fmla="*/ 6858000 h 6858000"/>
              <a:gd name="connsiteX8" fmla="*/ 1 w 9103027"/>
              <a:gd name="connsiteY8" fmla="*/ 6857999 h 6858000"/>
              <a:gd name="connsiteX9" fmla="*/ 3 w 9103027"/>
              <a:gd name="connsiteY9" fmla="*/ 6857997 h 6858000"/>
              <a:gd name="connsiteX10" fmla="*/ 6004074 w 9103027"/>
              <a:gd name="connsiteY10" fmla="*/ 1 h 6858000"/>
              <a:gd name="connsiteX11" fmla="*/ 6010592 w 9103027"/>
              <a:gd name="connsiteY11" fmla="*/ 1 h 6858000"/>
              <a:gd name="connsiteX12" fmla="*/ 6010593 w 9103027"/>
              <a:gd name="connsiteY12" fmla="*/ 0 h 6858000"/>
              <a:gd name="connsiteX0" fmla="*/ 6010593 w 9103027"/>
              <a:gd name="connsiteY0" fmla="*/ 0 h 6858000"/>
              <a:gd name="connsiteX1" fmla="*/ 9103027 w 9103027"/>
              <a:gd name="connsiteY1" fmla="*/ 1 h 6858000"/>
              <a:gd name="connsiteX2" fmla="*/ 9103027 w 9103027"/>
              <a:gd name="connsiteY2" fmla="*/ 6858000 h 6858000"/>
              <a:gd name="connsiteX3" fmla="*/ 6486160 w 9103027"/>
              <a:gd name="connsiteY3" fmla="*/ 6858000 h 6858000"/>
              <a:gd name="connsiteX4" fmla="*/ 6486160 w 9103027"/>
              <a:gd name="connsiteY4" fmla="*/ 6857999 h 6858000"/>
              <a:gd name="connsiteX5" fmla="*/ 2229336 w 9103027"/>
              <a:gd name="connsiteY5" fmla="*/ 6857999 h 6858000"/>
              <a:gd name="connsiteX6" fmla="*/ 0 w 9103027"/>
              <a:gd name="connsiteY6" fmla="*/ 6858000 h 6858000"/>
              <a:gd name="connsiteX7" fmla="*/ 1 w 9103027"/>
              <a:gd name="connsiteY7" fmla="*/ 6857999 h 6858000"/>
              <a:gd name="connsiteX8" fmla="*/ 3 w 9103027"/>
              <a:gd name="connsiteY8" fmla="*/ 6857997 h 6858000"/>
              <a:gd name="connsiteX9" fmla="*/ 6004074 w 9103027"/>
              <a:gd name="connsiteY9" fmla="*/ 1 h 6858000"/>
              <a:gd name="connsiteX10" fmla="*/ 6010592 w 9103027"/>
              <a:gd name="connsiteY10" fmla="*/ 1 h 6858000"/>
              <a:gd name="connsiteX11" fmla="*/ 6010593 w 9103027"/>
              <a:gd name="connsiteY11" fmla="*/ 0 h 6858000"/>
              <a:gd name="connsiteX0" fmla="*/ 6010593 w 9103027"/>
              <a:gd name="connsiteY0" fmla="*/ 0 h 6858000"/>
              <a:gd name="connsiteX1" fmla="*/ 9103027 w 9103027"/>
              <a:gd name="connsiteY1" fmla="*/ 1 h 6858000"/>
              <a:gd name="connsiteX2" fmla="*/ 9103027 w 9103027"/>
              <a:gd name="connsiteY2" fmla="*/ 6858000 h 6858000"/>
              <a:gd name="connsiteX3" fmla="*/ 6486160 w 9103027"/>
              <a:gd name="connsiteY3" fmla="*/ 6858000 h 6858000"/>
              <a:gd name="connsiteX4" fmla="*/ 2229336 w 9103027"/>
              <a:gd name="connsiteY4" fmla="*/ 6857999 h 6858000"/>
              <a:gd name="connsiteX5" fmla="*/ 0 w 9103027"/>
              <a:gd name="connsiteY5" fmla="*/ 6858000 h 6858000"/>
              <a:gd name="connsiteX6" fmla="*/ 1 w 9103027"/>
              <a:gd name="connsiteY6" fmla="*/ 6857999 h 6858000"/>
              <a:gd name="connsiteX7" fmla="*/ 3 w 9103027"/>
              <a:gd name="connsiteY7" fmla="*/ 6857997 h 6858000"/>
              <a:gd name="connsiteX8" fmla="*/ 6004074 w 9103027"/>
              <a:gd name="connsiteY8" fmla="*/ 1 h 6858000"/>
              <a:gd name="connsiteX9" fmla="*/ 6010592 w 9103027"/>
              <a:gd name="connsiteY9" fmla="*/ 1 h 6858000"/>
              <a:gd name="connsiteX10" fmla="*/ 6010593 w 9103027"/>
              <a:gd name="connsiteY10" fmla="*/ 0 h 6858000"/>
              <a:gd name="connsiteX0" fmla="*/ 6010593 w 9103027"/>
              <a:gd name="connsiteY0" fmla="*/ 0 h 6858000"/>
              <a:gd name="connsiteX1" fmla="*/ 9103027 w 9103027"/>
              <a:gd name="connsiteY1" fmla="*/ 1 h 6858000"/>
              <a:gd name="connsiteX2" fmla="*/ 9103027 w 9103027"/>
              <a:gd name="connsiteY2" fmla="*/ 6858000 h 6858000"/>
              <a:gd name="connsiteX3" fmla="*/ 2229336 w 9103027"/>
              <a:gd name="connsiteY3" fmla="*/ 6857999 h 6858000"/>
              <a:gd name="connsiteX4" fmla="*/ 0 w 9103027"/>
              <a:gd name="connsiteY4" fmla="*/ 6858000 h 6858000"/>
              <a:gd name="connsiteX5" fmla="*/ 1 w 9103027"/>
              <a:gd name="connsiteY5" fmla="*/ 6857999 h 6858000"/>
              <a:gd name="connsiteX6" fmla="*/ 3 w 9103027"/>
              <a:gd name="connsiteY6" fmla="*/ 6857997 h 6858000"/>
              <a:gd name="connsiteX7" fmla="*/ 6004074 w 9103027"/>
              <a:gd name="connsiteY7" fmla="*/ 1 h 6858000"/>
              <a:gd name="connsiteX8" fmla="*/ 6010592 w 9103027"/>
              <a:gd name="connsiteY8" fmla="*/ 1 h 6858000"/>
              <a:gd name="connsiteX9" fmla="*/ 6010593 w 9103027"/>
              <a:gd name="connsiteY9" fmla="*/ 0 h 6858000"/>
              <a:gd name="connsiteX0" fmla="*/ 6010593 w 9103027"/>
              <a:gd name="connsiteY0" fmla="*/ 0 h 6858000"/>
              <a:gd name="connsiteX1" fmla="*/ 9103027 w 9103027"/>
              <a:gd name="connsiteY1" fmla="*/ 1 h 6858000"/>
              <a:gd name="connsiteX2" fmla="*/ 9103027 w 9103027"/>
              <a:gd name="connsiteY2" fmla="*/ 6858000 h 6858000"/>
              <a:gd name="connsiteX3" fmla="*/ 0 w 9103027"/>
              <a:gd name="connsiteY3" fmla="*/ 6858000 h 6858000"/>
              <a:gd name="connsiteX4" fmla="*/ 1 w 9103027"/>
              <a:gd name="connsiteY4" fmla="*/ 6857999 h 6858000"/>
              <a:gd name="connsiteX5" fmla="*/ 3 w 9103027"/>
              <a:gd name="connsiteY5" fmla="*/ 6857997 h 6858000"/>
              <a:gd name="connsiteX6" fmla="*/ 6004074 w 9103027"/>
              <a:gd name="connsiteY6" fmla="*/ 1 h 6858000"/>
              <a:gd name="connsiteX7" fmla="*/ 6010592 w 9103027"/>
              <a:gd name="connsiteY7" fmla="*/ 1 h 6858000"/>
              <a:gd name="connsiteX8" fmla="*/ 6010593 w 9103027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03027" h="6858000">
                <a:moveTo>
                  <a:pt x="6010593" y="0"/>
                </a:moveTo>
                <a:lnTo>
                  <a:pt x="9103027" y="1"/>
                </a:lnTo>
                <a:lnTo>
                  <a:pt x="9103027" y="6858000"/>
                </a:lnTo>
                <a:lnTo>
                  <a:pt x="0" y="6858000"/>
                </a:lnTo>
                <a:lnTo>
                  <a:pt x="1" y="6857999"/>
                </a:lnTo>
                <a:lnTo>
                  <a:pt x="3" y="6857997"/>
                </a:lnTo>
                <a:lnTo>
                  <a:pt x="6004074" y="1"/>
                </a:lnTo>
                <a:lnTo>
                  <a:pt x="6010592" y="1"/>
                </a:lnTo>
                <a:lnTo>
                  <a:pt x="6010593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Niebieski abstrakcyjny wzór akwarelowy na białym tle">
            <a:extLst>
              <a:ext uri="{FF2B5EF4-FFF2-40B4-BE49-F238E27FC236}">
                <a16:creationId xmlns:a16="http://schemas.microsoft.com/office/drawing/2014/main" id="{A7309808-6B0E-606F-297D-0EA205FDCF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026" r="9376" b="-1"/>
          <a:stretch/>
        </p:blipFill>
        <p:spPr>
          <a:xfrm>
            <a:off x="20" y="10"/>
            <a:ext cx="9102514" cy="6857990"/>
          </a:xfrm>
          <a:custGeom>
            <a:avLst/>
            <a:gdLst/>
            <a:ahLst/>
            <a:cxnLst/>
            <a:rect l="l" t="t" r="r" b="b"/>
            <a:pathLst>
              <a:path w="9102534" h="6858000">
                <a:moveTo>
                  <a:pt x="0" y="0"/>
                </a:moveTo>
                <a:lnTo>
                  <a:pt x="9102534" y="0"/>
                </a:lnTo>
                <a:lnTo>
                  <a:pt x="9102532" y="2"/>
                </a:lnTo>
                <a:cubicBezTo>
                  <a:pt x="9102532" y="3"/>
                  <a:pt x="9102531" y="3"/>
                  <a:pt x="9102531" y="4"/>
                </a:cubicBezTo>
                <a:lnTo>
                  <a:pt x="309194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4" name="Freeform: Shape 25">
            <a:extLst>
              <a:ext uri="{FF2B5EF4-FFF2-40B4-BE49-F238E27FC236}">
                <a16:creationId xmlns:a16="http://schemas.microsoft.com/office/drawing/2014/main" id="{BFB227E1-F100-4CF9-9797-1E2001BBE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85325" cy="6858000"/>
          </a:xfrm>
          <a:custGeom>
            <a:avLst/>
            <a:gdLst>
              <a:gd name="connsiteX0" fmla="*/ 4456883 w 6885325"/>
              <a:gd name="connsiteY0" fmla="*/ 6858000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4456884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5 w 6885325"/>
              <a:gd name="connsiteY6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5 w 6885325"/>
              <a:gd name="connsiteY5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5325" h="6858000">
                <a:moveTo>
                  <a:pt x="6885325" y="6857999"/>
                </a:moveTo>
                <a:lnTo>
                  <a:pt x="0" y="6858000"/>
                </a:lnTo>
                <a:lnTo>
                  <a:pt x="6010592" y="0"/>
                </a:lnTo>
                <a:lnTo>
                  <a:pt x="6885325" y="0"/>
                </a:lnTo>
                <a:lnTo>
                  <a:pt x="6885325" y="6857999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171DD83-5BBE-C05F-6A25-DADCFB1E4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203866"/>
            <a:ext cx="3813888" cy="195834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err="1">
                <a:solidFill>
                  <a:srgbClr val="FFFFFF"/>
                </a:solidFill>
                <a:latin typeface="Arial"/>
                <a:cs typeface="Arial"/>
              </a:rPr>
              <a:t>Porównanie</a:t>
            </a:r>
            <a:r>
              <a:rPr lang="en-US" sz="2800">
                <a:solidFill>
                  <a:srgbClr val="FFFFFF"/>
                </a:solidFill>
                <a:latin typeface="Arial"/>
                <a:cs typeface="Arial"/>
              </a:rPr>
              <a:t> </a:t>
            </a:r>
            <a:br>
              <a:rPr lang="en-US" sz="280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2800" err="1">
                <a:solidFill>
                  <a:srgbClr val="FFFFFF"/>
                </a:solidFill>
                <a:latin typeface="Arial"/>
                <a:cs typeface="Arial"/>
              </a:rPr>
              <a:t>wybranych</a:t>
            </a:r>
            <a:r>
              <a:rPr lang="en-US" sz="2800">
                <a:solidFill>
                  <a:srgbClr val="FFFFFF"/>
                </a:solidFill>
                <a:latin typeface="Arial"/>
                <a:cs typeface="Arial"/>
              </a:rPr>
              <a:t> </a:t>
            </a:r>
            <a:br>
              <a:rPr lang="en-US" sz="280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2800" kern="1200" err="1">
                <a:solidFill>
                  <a:srgbClr val="FFFFFF"/>
                </a:solidFill>
                <a:latin typeface="Arial"/>
                <a:cs typeface="Arial"/>
              </a:rPr>
              <a:t>algorytmów</a:t>
            </a:r>
            <a:r>
              <a:rPr lang="en-US" sz="2800" kern="12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2800" kern="1200" err="1">
                <a:solidFill>
                  <a:srgbClr val="FFFFFF"/>
                </a:solidFill>
                <a:latin typeface="Arial"/>
                <a:cs typeface="Arial"/>
              </a:rPr>
              <a:t>nawigacyjnych</a:t>
            </a:r>
            <a:endParaRPr lang="en-US" sz="2800" kern="120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86F3E26B-7816-ACE8-5BAF-3E01371563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35907" y="2603922"/>
            <a:ext cx="4713092" cy="31110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>
                <a:latin typeface="Arial"/>
                <a:cs typeface="Arial"/>
              </a:rPr>
              <a:t>Michał Bazan</a:t>
            </a:r>
          </a:p>
          <a:p>
            <a:pPr algn="r">
              <a:lnSpc>
                <a:spcPct val="120000"/>
              </a:lnSpc>
            </a:pPr>
            <a:endParaRPr lang="en-US">
              <a:latin typeface="Arial"/>
              <a:cs typeface="Arial"/>
            </a:endParaRPr>
          </a:p>
          <a:p>
            <a:pPr algn="r">
              <a:lnSpc>
                <a:spcPct val="120000"/>
              </a:lnSpc>
            </a:pPr>
            <a:r>
              <a:rPr lang="en-US" err="1">
                <a:latin typeface="Arial"/>
                <a:cs typeface="Arial"/>
              </a:rPr>
              <a:t>Opiekun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pracy</a:t>
            </a:r>
            <a:r>
              <a:rPr lang="en-US">
                <a:latin typeface="Arial"/>
                <a:cs typeface="Arial"/>
              </a:rPr>
              <a:t>:</a:t>
            </a:r>
          </a:p>
          <a:p>
            <a:pPr algn="r">
              <a:lnSpc>
                <a:spcPct val="120000"/>
              </a:lnSpc>
            </a:pPr>
            <a:r>
              <a:rPr lang="en-US" err="1">
                <a:latin typeface="Arial"/>
                <a:cs typeface="Arial"/>
              </a:rPr>
              <a:t>dr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inż</a:t>
            </a:r>
            <a:r>
              <a:rPr lang="en-US">
                <a:latin typeface="Arial"/>
                <a:cs typeface="Arial"/>
              </a:rPr>
              <a:t>. Dariusz </a:t>
            </a:r>
            <a:r>
              <a:rPr lang="en-US" err="1">
                <a:latin typeface="Arial"/>
                <a:cs typeface="Arial"/>
              </a:rPr>
              <a:t>Rzońca</a:t>
            </a:r>
          </a:p>
        </p:txBody>
      </p:sp>
      <p:cxnSp>
        <p:nvCxnSpPr>
          <p:cNvPr id="45" name="Straight Connector 27">
            <a:extLst>
              <a:ext uri="{FF2B5EF4-FFF2-40B4-BE49-F238E27FC236}">
                <a16:creationId xmlns:a16="http://schemas.microsoft.com/office/drawing/2014/main" id="{A06758A3-C4A6-479A-8755-3BEC63142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546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F28BB5A-5E25-BCDF-AF38-411CE96B6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Arial"/>
                <a:cs typeface="Arial"/>
              </a:rPr>
              <a:t>Wyniki działania algorytmu</a:t>
            </a:r>
          </a:p>
        </p:txBody>
      </p:sp>
      <p:pic>
        <p:nvPicPr>
          <p:cNvPr id="6" name="Symbol zastępczy zawartości 5" descr="Obraz zawierający tekst, linia, Wykres, diagram&#10;&#10;Opis wygenerowany automatycznie">
            <a:extLst>
              <a:ext uri="{FF2B5EF4-FFF2-40B4-BE49-F238E27FC236}">
                <a16:creationId xmlns:a16="http://schemas.microsoft.com/office/drawing/2014/main" id="{A7BCEDF1-028A-30AB-B063-6C8AC7FC6F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31481" y="2332026"/>
            <a:ext cx="4529037" cy="3567118"/>
          </a:xfrm>
        </p:spPr>
      </p:pic>
    </p:spTree>
    <p:extLst>
      <p:ext uri="{BB962C8B-B14F-4D97-AF65-F5344CB8AC3E}">
        <p14:creationId xmlns:p14="http://schemas.microsoft.com/office/powerpoint/2010/main" val="3170126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F28BB5A-5E25-BCDF-AF38-411CE96B6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Arial"/>
                <a:cs typeface="Arial"/>
              </a:rPr>
              <a:t>Wyniki działania algorytmu</a:t>
            </a:r>
          </a:p>
        </p:txBody>
      </p:sp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1F4D095C-ED45-4CE7-93F2-57BAF65A03F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43000" y="2332026"/>
          <a:ext cx="9905999" cy="35671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5030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008C35D-1224-EBC8-1291-3F8A24D91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Wyniki działania algorytmu</a:t>
            </a:r>
          </a:p>
        </p:txBody>
      </p:sp>
      <p:pic>
        <p:nvPicPr>
          <p:cNvPr id="5" name="Obraz 4" descr="Obraz zawierający tekst, Wykres, linia, zrzut ekranu&#10;&#10;Opis wygenerowany automatycznie">
            <a:extLst>
              <a:ext uri="{FF2B5EF4-FFF2-40B4-BE49-F238E27FC236}">
                <a16:creationId xmlns:a16="http://schemas.microsoft.com/office/drawing/2014/main" id="{21D1978F-A81C-267D-956E-F62E996E4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514" y="3151951"/>
            <a:ext cx="2994637" cy="2333350"/>
          </a:xfrm>
          <a:prstGeom prst="rect">
            <a:avLst/>
          </a:prstGeom>
        </p:spPr>
      </p:pic>
      <p:pic>
        <p:nvPicPr>
          <p:cNvPr id="7" name="Obraz 6" descr="Obraz zawierający tekst, Wykres, linia, Czcionka&#10;&#10;Opis wygenerowany automatycznie">
            <a:extLst>
              <a:ext uri="{FF2B5EF4-FFF2-40B4-BE49-F238E27FC236}">
                <a16:creationId xmlns:a16="http://schemas.microsoft.com/office/drawing/2014/main" id="{57478BE3-CE00-B889-45A8-9DC4D9811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993" y="3152755"/>
            <a:ext cx="3008016" cy="2336485"/>
          </a:xfrm>
          <a:prstGeom prst="rect">
            <a:avLst/>
          </a:prstGeom>
        </p:spPr>
      </p:pic>
      <p:pic>
        <p:nvPicPr>
          <p:cNvPr id="9" name="Obraz 8" descr="Obraz zawierający tekst, Wykres, linia, zrzut ekranu&#10;&#10;Opis wygenerowany automatycznie">
            <a:extLst>
              <a:ext uri="{FF2B5EF4-FFF2-40B4-BE49-F238E27FC236}">
                <a16:creationId xmlns:a16="http://schemas.microsoft.com/office/drawing/2014/main" id="{548A3B05-7014-3F90-27D6-71421D7393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2985" y="3153719"/>
            <a:ext cx="2982758" cy="2338012"/>
          </a:xfrm>
          <a:prstGeom prst="rect">
            <a:avLst/>
          </a:prstGeom>
        </p:spPr>
      </p:pic>
      <p:sp>
        <p:nvSpPr>
          <p:cNvPr id="10" name="pole tekstowe 9">
            <a:extLst>
              <a:ext uri="{FF2B5EF4-FFF2-40B4-BE49-F238E27FC236}">
                <a16:creationId xmlns:a16="http://schemas.microsoft.com/office/drawing/2014/main" id="{68EF1592-06B9-D9C3-848C-D5F258E075EB}"/>
              </a:ext>
            </a:extLst>
          </p:cNvPr>
          <p:cNvSpPr txBox="1"/>
          <p:nvPr/>
        </p:nvSpPr>
        <p:spPr>
          <a:xfrm>
            <a:off x="1232099" y="2838252"/>
            <a:ext cx="2815872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l-PL" sz="1500" err="1">
                <a:latin typeface="10"/>
                <a:cs typeface="Arial"/>
              </a:rPr>
              <a:t>Kp</a:t>
            </a:r>
            <a:r>
              <a:rPr lang="pl-PL" sz="1500">
                <a:latin typeface="10"/>
                <a:cs typeface="Arial"/>
              </a:rPr>
              <a:t> = 6.48, Ti = 2.93, </a:t>
            </a:r>
            <a:r>
              <a:rPr lang="pl-PL" sz="1500" err="1">
                <a:latin typeface="10"/>
                <a:cs typeface="Arial"/>
              </a:rPr>
              <a:t>Td</a:t>
            </a:r>
            <a:r>
              <a:rPr lang="pl-PL" sz="1500">
                <a:latin typeface="10"/>
                <a:cs typeface="Arial"/>
              </a:rPr>
              <a:t> = 2.34</a:t>
            </a:r>
            <a:endParaRPr lang="pl-PL" sz="1500">
              <a:latin typeface="10"/>
            </a:endParaRP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E084D766-987B-936F-88BD-39CA9B1E339C}"/>
              </a:ext>
            </a:extLst>
          </p:cNvPr>
          <p:cNvSpPr txBox="1"/>
          <p:nvPr/>
        </p:nvSpPr>
        <p:spPr>
          <a:xfrm>
            <a:off x="4254413" y="2838251"/>
            <a:ext cx="3680613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l-PL" sz="1500" err="1">
                <a:ea typeface="+mn-lt"/>
                <a:cs typeface="+mn-lt"/>
              </a:rPr>
              <a:t>Kp</a:t>
            </a:r>
            <a:r>
              <a:rPr lang="pl-PL" sz="1500">
                <a:ea typeface="+mn-lt"/>
                <a:cs typeface="+mn-lt"/>
              </a:rPr>
              <a:t> = 29.50, Ti = 14.54, </a:t>
            </a:r>
            <a:r>
              <a:rPr lang="pl-PL" sz="1500" err="1">
                <a:ea typeface="+mn-lt"/>
                <a:cs typeface="+mn-lt"/>
              </a:rPr>
              <a:t>Td</a:t>
            </a:r>
            <a:r>
              <a:rPr lang="pl-PL" sz="1500">
                <a:ea typeface="+mn-lt"/>
                <a:cs typeface="+mn-lt"/>
              </a:rPr>
              <a:t> = 1.37 </a:t>
            </a:r>
            <a:endParaRPr lang="pl-PL"/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B4496EDB-4C36-86D4-98EF-51210CB1136D}"/>
              </a:ext>
            </a:extLst>
          </p:cNvPr>
          <p:cNvSpPr txBox="1"/>
          <p:nvPr/>
        </p:nvSpPr>
        <p:spPr>
          <a:xfrm>
            <a:off x="7858931" y="2838252"/>
            <a:ext cx="3389512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l-PL" sz="1500" err="1">
                <a:ea typeface="+mn-lt"/>
                <a:cs typeface="+mn-lt"/>
              </a:rPr>
              <a:t>Kp</a:t>
            </a:r>
            <a:r>
              <a:rPr lang="pl-PL" sz="1500">
                <a:ea typeface="+mn-lt"/>
                <a:cs typeface="+mn-lt"/>
              </a:rPr>
              <a:t> = 11.98, Ti = 1.59, </a:t>
            </a:r>
            <a:r>
              <a:rPr lang="pl-PL" sz="1500" err="1">
                <a:ea typeface="+mn-lt"/>
                <a:cs typeface="+mn-lt"/>
              </a:rPr>
              <a:t>Td</a:t>
            </a:r>
            <a:r>
              <a:rPr lang="pl-PL" sz="1500">
                <a:ea typeface="+mn-lt"/>
                <a:cs typeface="+mn-lt"/>
              </a:rPr>
              <a:t> = 1.34 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50814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F20867-41B0-484D-9DA7-0FC742D31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E37FD100-AD6C-4FB9-B662-CC1C2F000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16497" y="1526602"/>
            <a:ext cx="4667254" cy="5330310"/>
          </a:xfrm>
          <a:custGeom>
            <a:avLst/>
            <a:gdLst>
              <a:gd name="connsiteX0" fmla="*/ 4667254 w 4667254"/>
              <a:gd name="connsiteY0" fmla="*/ 0 h 5325271"/>
              <a:gd name="connsiteX1" fmla="*/ 4667254 w 4667254"/>
              <a:gd name="connsiteY1" fmla="*/ 2543639 h 5325271"/>
              <a:gd name="connsiteX2" fmla="*/ 2229334 w 4667254"/>
              <a:gd name="connsiteY2" fmla="*/ 5325271 h 5325271"/>
              <a:gd name="connsiteX3" fmla="*/ 0 w 4667254"/>
              <a:gd name="connsiteY3" fmla="*/ 5325271 h 532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7254" h="5325271">
                <a:moveTo>
                  <a:pt x="4667254" y="0"/>
                </a:moveTo>
                <a:lnTo>
                  <a:pt x="4667254" y="2543639"/>
                </a:lnTo>
                <a:lnTo>
                  <a:pt x="2229334" y="5325271"/>
                </a:lnTo>
                <a:lnTo>
                  <a:pt x="0" y="5325271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D011829-8C99-3A13-9044-017840DF4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7"/>
            <a:ext cx="8862060" cy="1360898"/>
          </a:xfrm>
        </p:spPr>
        <p:txBody>
          <a:bodyPr>
            <a:normAutofit/>
          </a:bodyPr>
          <a:lstStyle/>
          <a:p>
            <a:r>
              <a:rPr lang="pl-PL" dirty="0">
                <a:latin typeface="Arial"/>
                <a:cs typeface="Arial"/>
              </a:rPr>
              <a:t>Porównanie algorytmu genetycznego z metodą klasyczną</a:t>
            </a:r>
            <a:endParaRPr lang="pl-PL">
              <a:latin typeface="Arial"/>
              <a:cs typeface="Arial"/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865C766-A8DF-F81F-9DB0-8D13CE9D1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2332029"/>
            <a:ext cx="6972301" cy="3524486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buAutoNum type="alphaLcParenR"/>
            </a:pPr>
            <a:r>
              <a:rPr lang="pl-PL" dirty="0">
                <a:latin typeface="Arial"/>
                <a:cs typeface="Arial"/>
              </a:rPr>
              <a:t>Metoda Zieglera-</a:t>
            </a:r>
            <a:r>
              <a:rPr lang="pl-PL" dirty="0" err="1">
                <a:latin typeface="Arial"/>
                <a:cs typeface="Arial"/>
              </a:rPr>
              <a:t>Nicholsa</a:t>
            </a:r>
            <a:r>
              <a:rPr lang="pl-PL" dirty="0">
                <a:latin typeface="Arial"/>
                <a:cs typeface="Arial"/>
              </a:rPr>
              <a:t>:</a:t>
            </a:r>
            <a:br>
              <a:rPr lang="pl-PL">
                <a:latin typeface="Arial"/>
              </a:rPr>
            </a:br>
            <a:r>
              <a:rPr lang="pl-PL" dirty="0">
                <a:latin typeface="Arial"/>
                <a:cs typeface="Arial"/>
              </a:rPr>
              <a:t>- Czas regulacji ok 192ms</a:t>
            </a:r>
            <a:br>
              <a:rPr lang="pl-PL">
                <a:latin typeface="Arial"/>
              </a:rPr>
            </a:br>
            <a:r>
              <a:rPr lang="pl-PL" dirty="0">
                <a:latin typeface="Arial"/>
                <a:cs typeface="Arial"/>
              </a:rPr>
              <a:t>- Niedoregulowanie, zbyt delikatny regulator</a:t>
            </a:r>
          </a:p>
          <a:p>
            <a:pPr marL="457200" indent="-457200">
              <a:buAutoNum type="alphaLcParenR"/>
            </a:pPr>
            <a:r>
              <a:rPr lang="pl-PL" dirty="0">
                <a:latin typeface="Arial"/>
                <a:cs typeface="Arial"/>
              </a:rPr>
              <a:t>Algorytm genetyczny</a:t>
            </a:r>
            <a:br>
              <a:rPr lang="pl-PL">
                <a:latin typeface="Arial"/>
                <a:cs typeface="Arial"/>
              </a:rPr>
            </a:br>
            <a:r>
              <a:rPr lang="pl-PL" dirty="0">
                <a:latin typeface="Arial"/>
                <a:cs typeface="Arial"/>
              </a:rPr>
              <a:t>- Czasy regulacji ok 600ms </a:t>
            </a:r>
            <a:br>
              <a:rPr lang="pl-PL">
                <a:latin typeface="Arial"/>
                <a:cs typeface="Arial"/>
              </a:rPr>
            </a:br>
            <a:r>
              <a:rPr lang="pl-PL" dirty="0">
                <a:latin typeface="Arial"/>
                <a:cs typeface="Arial"/>
              </a:rPr>
              <a:t>- Satysfakcjonująca regulacja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249902-6C42-4139-A46F-ADF022B8C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70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F20867-41B0-484D-9DA7-0FC742D31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37FD100-AD6C-4FB9-B662-CC1C2F000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16497" y="1526602"/>
            <a:ext cx="4667254" cy="5330310"/>
          </a:xfrm>
          <a:custGeom>
            <a:avLst/>
            <a:gdLst>
              <a:gd name="connsiteX0" fmla="*/ 4667254 w 4667254"/>
              <a:gd name="connsiteY0" fmla="*/ 0 h 5325271"/>
              <a:gd name="connsiteX1" fmla="*/ 4667254 w 4667254"/>
              <a:gd name="connsiteY1" fmla="*/ 2543639 h 5325271"/>
              <a:gd name="connsiteX2" fmla="*/ 2229334 w 4667254"/>
              <a:gd name="connsiteY2" fmla="*/ 5325271 h 5325271"/>
              <a:gd name="connsiteX3" fmla="*/ 0 w 4667254"/>
              <a:gd name="connsiteY3" fmla="*/ 5325271 h 532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7254" h="5325271">
                <a:moveTo>
                  <a:pt x="4667254" y="0"/>
                </a:moveTo>
                <a:lnTo>
                  <a:pt x="4667254" y="2543639"/>
                </a:lnTo>
                <a:lnTo>
                  <a:pt x="2229334" y="5325271"/>
                </a:lnTo>
                <a:lnTo>
                  <a:pt x="0" y="5325271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6309F0A-48ED-DFB6-8F4E-98EDD32A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7"/>
            <a:ext cx="8862060" cy="1360898"/>
          </a:xfrm>
        </p:spPr>
        <p:txBody>
          <a:bodyPr>
            <a:normAutofit/>
          </a:bodyPr>
          <a:lstStyle/>
          <a:p>
            <a:r>
              <a:rPr lang="pl-PL">
                <a:latin typeface="Arial"/>
                <a:cs typeface="Arial"/>
              </a:rPr>
              <a:t>Porównanie algorytmu genetycznego z metodą klasyczną - wnioski</a:t>
            </a:r>
            <a:endParaRPr lang="en-US">
              <a:latin typeface="Arial"/>
              <a:cs typeface="Arial"/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FCB38A3-C9F1-1018-3395-92FFFDFFC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2332029"/>
            <a:ext cx="6972301" cy="352448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pl-PL" sz="1400" dirty="0">
                <a:latin typeface="Arial"/>
                <a:cs typeface="Arial"/>
              </a:rPr>
              <a:t>Ze względu na prostotę obiektu jakim jest silnik DC, różne nastawy regulatora są w stanie usatysfakcjonować stawiane przed nim wymagania,</a:t>
            </a:r>
          </a:p>
          <a:p>
            <a:pPr>
              <a:lnSpc>
                <a:spcPct val="110000"/>
              </a:lnSpc>
            </a:pPr>
            <a:r>
              <a:rPr lang="pl-PL" sz="1400" dirty="0">
                <a:latin typeface="Arial"/>
                <a:cs typeface="Arial"/>
              </a:rPr>
              <a:t>Nastawy wyznaczone metodą klasyczną nie satysfakcjonują potrzeb, ponieważ występuje niedoregulowanie a ponadto jeden z silników nie reaguje na wymuszenie,</a:t>
            </a:r>
          </a:p>
          <a:p>
            <a:pPr>
              <a:lnSpc>
                <a:spcPct val="110000"/>
              </a:lnSpc>
            </a:pPr>
            <a:r>
              <a:rPr lang="pl-PL" sz="1400" dirty="0">
                <a:latin typeface="Arial"/>
                <a:cs typeface="Arial"/>
              </a:rPr>
              <a:t>Nastawy wyznaczone algorytmem genetycznym oferują stabilną regulację kosztem dłuższego czasu ustalania obiektu,</a:t>
            </a:r>
          </a:p>
          <a:p>
            <a:pPr>
              <a:lnSpc>
                <a:spcPct val="110000"/>
              </a:lnSpc>
            </a:pPr>
            <a:r>
              <a:rPr lang="pl-PL" sz="1400" dirty="0">
                <a:latin typeface="Arial"/>
                <a:cs typeface="Arial"/>
              </a:rPr>
              <a:t>Algorytm genetyczny po kilku epokach wyznacza lokalne optimum popadając w stagnację, dlatego przy bardziej złożonych obiektach warto rozważyć modyfikację parametrów algorytmu lub ponowną inicjalizację populacji jeśli najlepsze rozwiązanie jest daleko od kryterium stopu i nie zmienia się w kolejnych generacjach.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249902-6C42-4139-A46F-ADF022B8C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47626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F20867-41B0-484D-9DA7-0FC742D31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37FD100-AD6C-4FB9-B662-CC1C2F000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16497" y="1526602"/>
            <a:ext cx="4667254" cy="5330310"/>
          </a:xfrm>
          <a:custGeom>
            <a:avLst/>
            <a:gdLst>
              <a:gd name="connsiteX0" fmla="*/ 4667254 w 4667254"/>
              <a:gd name="connsiteY0" fmla="*/ 0 h 5325271"/>
              <a:gd name="connsiteX1" fmla="*/ 4667254 w 4667254"/>
              <a:gd name="connsiteY1" fmla="*/ 2543639 h 5325271"/>
              <a:gd name="connsiteX2" fmla="*/ 2229334 w 4667254"/>
              <a:gd name="connsiteY2" fmla="*/ 5325271 h 5325271"/>
              <a:gd name="connsiteX3" fmla="*/ 0 w 4667254"/>
              <a:gd name="connsiteY3" fmla="*/ 5325271 h 532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7254" h="5325271">
                <a:moveTo>
                  <a:pt x="4667254" y="0"/>
                </a:moveTo>
                <a:lnTo>
                  <a:pt x="4667254" y="2543639"/>
                </a:lnTo>
                <a:lnTo>
                  <a:pt x="2229334" y="5325271"/>
                </a:lnTo>
                <a:lnTo>
                  <a:pt x="0" y="5325271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E30A71B-B264-1609-723D-743A7001A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7"/>
            <a:ext cx="8862060" cy="1360898"/>
          </a:xfrm>
        </p:spPr>
        <p:txBody>
          <a:bodyPr>
            <a:normAutofit/>
          </a:bodyPr>
          <a:lstStyle/>
          <a:p>
            <a:r>
              <a:rPr lang="pl-PL">
                <a:latin typeface="Arial"/>
                <a:ea typeface="+mj-lt"/>
                <a:cs typeface="+mj-lt"/>
              </a:rPr>
              <a:t>Porównanie statycznych algorytmów nawigacyjnych - opis eksperymentu</a:t>
            </a:r>
            <a:endParaRPr lang="pl-PL">
              <a:latin typeface="Arial"/>
              <a:cs typeface="Arial"/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A4664C9-59FA-012C-F42F-1EAEB97B7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2332029"/>
            <a:ext cx="6972301" cy="352448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pl-PL" sz="1400">
                <a:latin typeface="Arial"/>
                <a:cs typeface="Arial"/>
              </a:rPr>
              <a:t>Eksperyment polegał na przetestowaniu algorytmu Dijkstry oraz A* z wybranymi metrykami (Manhattan, </a:t>
            </a:r>
            <a:r>
              <a:rPr lang="pl-PL" sz="1400" err="1">
                <a:latin typeface="Arial"/>
                <a:cs typeface="Arial"/>
              </a:rPr>
              <a:t>Euclidean</a:t>
            </a:r>
            <a:r>
              <a:rPr lang="pl-PL" sz="1400">
                <a:latin typeface="Arial"/>
                <a:cs typeface="Arial"/>
              </a:rPr>
              <a:t>, Max) na mapach i porównaniu otrzymanych wyników:</a:t>
            </a:r>
          </a:p>
          <a:p>
            <a:pPr marL="285750" indent="-285750">
              <a:lnSpc>
                <a:spcPct val="110000"/>
              </a:lnSpc>
            </a:pPr>
            <a:r>
              <a:rPr lang="pl-PL" sz="1400">
                <a:latin typeface="Arial"/>
                <a:cs typeface="Arial"/>
              </a:rPr>
              <a:t>Bez przeszkód o rozmiarach</a:t>
            </a:r>
          </a:p>
          <a:p>
            <a:pPr marL="400050" lvl="1" indent="-171450">
              <a:lnSpc>
                <a:spcPct val="110000"/>
              </a:lnSpc>
              <a:buFont typeface="Arial"/>
              <a:buChar char="•"/>
            </a:pPr>
            <a:r>
              <a:rPr lang="pl-PL" sz="1400" i="0">
                <a:latin typeface="Arial"/>
                <a:cs typeface="Arial"/>
              </a:rPr>
              <a:t>200x50</a:t>
            </a:r>
          </a:p>
          <a:p>
            <a:pPr marL="400050" lvl="1" indent="-171450">
              <a:lnSpc>
                <a:spcPct val="110000"/>
              </a:lnSpc>
              <a:buFont typeface="Arial"/>
              <a:buChar char="•"/>
            </a:pPr>
            <a:r>
              <a:rPr lang="pl-PL" sz="1400" i="0">
                <a:latin typeface="Arial"/>
                <a:cs typeface="Arial"/>
              </a:rPr>
              <a:t>200x200</a:t>
            </a:r>
          </a:p>
          <a:p>
            <a:pPr marL="400050" lvl="1" indent="-171450">
              <a:lnSpc>
                <a:spcPct val="110000"/>
              </a:lnSpc>
              <a:buFont typeface="Arial"/>
              <a:buChar char="•"/>
            </a:pPr>
            <a:r>
              <a:rPr lang="pl-PL" sz="1400" i="0">
                <a:latin typeface="Arial"/>
                <a:cs typeface="Arial"/>
              </a:rPr>
              <a:t>500x500</a:t>
            </a:r>
          </a:p>
          <a:p>
            <a:pPr marL="400050" lvl="1" indent="-171450">
              <a:lnSpc>
                <a:spcPct val="110000"/>
              </a:lnSpc>
              <a:buFont typeface="Arial"/>
              <a:buChar char="•"/>
            </a:pPr>
            <a:r>
              <a:rPr lang="pl-PL" sz="1400" i="0">
                <a:latin typeface="Arial"/>
                <a:cs typeface="Arial"/>
              </a:rPr>
              <a:t>1000x1000</a:t>
            </a:r>
          </a:p>
          <a:p>
            <a:pPr marL="400050" lvl="1" indent="-171450">
              <a:lnSpc>
                <a:spcPct val="110000"/>
              </a:lnSpc>
              <a:buFont typeface="Arial"/>
              <a:buChar char="•"/>
            </a:pPr>
            <a:r>
              <a:rPr lang="pl-PL" sz="1400" i="0">
                <a:latin typeface="Arial"/>
                <a:cs typeface="Arial"/>
              </a:rPr>
              <a:t>2000x2000</a:t>
            </a:r>
          </a:p>
          <a:p>
            <a:pPr marL="285750" indent="-285750">
              <a:lnSpc>
                <a:spcPct val="110000"/>
              </a:lnSpc>
              <a:buFont typeface="Arial,Sans-Serif"/>
              <a:buChar char="•"/>
            </a:pPr>
            <a:r>
              <a:rPr lang="pl-PL" sz="1400">
                <a:latin typeface="Arial"/>
                <a:cs typeface="Arial"/>
              </a:rPr>
              <a:t>Z losowo umieszczonymi przeszkodami na mapie o rozmiarach 200x50</a:t>
            </a:r>
          </a:p>
          <a:p>
            <a:pPr marL="400050" lvl="1" indent="-171450">
              <a:lnSpc>
                <a:spcPct val="110000"/>
              </a:lnSpc>
              <a:buFont typeface="Arial"/>
              <a:buChar char="•"/>
            </a:pPr>
            <a:endParaRPr lang="pl-PL" sz="1400" i="0">
              <a:latin typeface="Arial"/>
              <a:cs typeface="Arial"/>
            </a:endParaRPr>
          </a:p>
          <a:p>
            <a:pPr marL="400050" lvl="1" indent="-171450">
              <a:lnSpc>
                <a:spcPct val="110000"/>
              </a:lnSpc>
              <a:buFont typeface="Arial"/>
              <a:buChar char="•"/>
            </a:pPr>
            <a:endParaRPr lang="pl-PL" sz="1400" i="0">
              <a:latin typeface="Arial"/>
              <a:cs typeface="Arial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249902-6C42-4139-A46F-ADF022B8C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547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382C6DE-611E-FE71-86AE-14F00777A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Arial"/>
                <a:cs typeface="Arial"/>
              </a:rPr>
              <a:t>Porównanie algorytmów statycznych na mapach bez przeszkód</a:t>
            </a:r>
            <a:endParaRPr lang="pl-PL" dirty="0"/>
          </a:p>
        </p:txBody>
      </p:sp>
      <p:pic>
        <p:nvPicPr>
          <p:cNvPr id="11" name="Symbol zastępczy zawartości 10" descr="Obraz zawierający tekst, linia, Wykres, diagram&#10;&#10;Opis wygenerowany automatycznie">
            <a:extLst>
              <a:ext uri="{FF2B5EF4-FFF2-40B4-BE49-F238E27FC236}">
                <a16:creationId xmlns:a16="http://schemas.microsoft.com/office/drawing/2014/main" id="{85BB0D71-F0F5-0DC7-3CDB-FF08A95F31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9888" y="2629256"/>
            <a:ext cx="4717551" cy="2852791"/>
          </a:xfrm>
        </p:spPr>
      </p:pic>
      <p:pic>
        <p:nvPicPr>
          <p:cNvPr id="4" name="Symbol zastępczy zawartości 4" descr="Obraz zawierający tekst, diagram, Wykres, linia&#10;&#10;Opis wygenerowany automatycznie">
            <a:extLst>
              <a:ext uri="{FF2B5EF4-FFF2-40B4-BE49-F238E27FC236}">
                <a16:creationId xmlns:a16="http://schemas.microsoft.com/office/drawing/2014/main" id="{04C8AFF4-8D08-A3FC-CC59-D9D200FF1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619" y="2629256"/>
            <a:ext cx="4717551" cy="285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98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F900C69-BDE0-77C2-CFC2-0C7CFB0FA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Arial"/>
                <a:cs typeface="Arial"/>
              </a:rPr>
              <a:t>Porównanie algorytmów statycznych na mapach bez przeszkód</a:t>
            </a:r>
            <a:endParaRPr lang="pl-PL"/>
          </a:p>
        </p:txBody>
      </p:sp>
      <p:pic>
        <p:nvPicPr>
          <p:cNvPr id="4" name="Symbol zastępczy zawartości 3" descr="Obraz zawierający tekst, diagram, linia, Wykres&#10;&#10;Opis wygenerowany automatycznie">
            <a:extLst>
              <a:ext uri="{FF2B5EF4-FFF2-40B4-BE49-F238E27FC236}">
                <a16:creationId xmlns:a16="http://schemas.microsoft.com/office/drawing/2014/main" id="{E3B19304-E1ED-3DDC-B131-3DAD3D428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0" y="2286785"/>
            <a:ext cx="6096000" cy="3657600"/>
          </a:xfrm>
        </p:spPr>
      </p:pic>
    </p:spTree>
    <p:extLst>
      <p:ext uri="{BB962C8B-B14F-4D97-AF65-F5344CB8AC3E}">
        <p14:creationId xmlns:p14="http://schemas.microsoft.com/office/powerpoint/2010/main" val="31313928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3FB5250-F097-3D10-0968-276DF926D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>
                <a:latin typeface="Arial"/>
                <a:cs typeface="Arial"/>
              </a:rPr>
              <a:t>Porównanie algorytmów statycznych na mapach z przeszkodami</a:t>
            </a:r>
          </a:p>
        </p:txBody>
      </p:sp>
      <p:pic>
        <p:nvPicPr>
          <p:cNvPr id="4" name="Symbol zastępczy zawartości 3" descr="Obraz zawierający tekst, diagram, linia, Wykres&#10;&#10;Opis wygenerowany automatycznie">
            <a:extLst>
              <a:ext uri="{FF2B5EF4-FFF2-40B4-BE49-F238E27FC236}">
                <a16:creationId xmlns:a16="http://schemas.microsoft.com/office/drawing/2014/main" id="{0DC9EA0D-F5C6-D26D-AED1-5758E80490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0" y="2286785"/>
            <a:ext cx="6096000" cy="3657600"/>
          </a:xfrm>
        </p:spPr>
      </p:pic>
    </p:spTree>
    <p:extLst>
      <p:ext uri="{BB962C8B-B14F-4D97-AF65-F5344CB8AC3E}">
        <p14:creationId xmlns:p14="http://schemas.microsoft.com/office/powerpoint/2010/main" val="1480686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F20867-41B0-484D-9DA7-0FC742D31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37FD100-AD6C-4FB9-B662-CC1C2F000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16497" y="1526602"/>
            <a:ext cx="4667254" cy="5330310"/>
          </a:xfrm>
          <a:custGeom>
            <a:avLst/>
            <a:gdLst>
              <a:gd name="connsiteX0" fmla="*/ 4667254 w 4667254"/>
              <a:gd name="connsiteY0" fmla="*/ 0 h 5325271"/>
              <a:gd name="connsiteX1" fmla="*/ 4667254 w 4667254"/>
              <a:gd name="connsiteY1" fmla="*/ 2543639 h 5325271"/>
              <a:gd name="connsiteX2" fmla="*/ 2229334 w 4667254"/>
              <a:gd name="connsiteY2" fmla="*/ 5325271 h 5325271"/>
              <a:gd name="connsiteX3" fmla="*/ 0 w 4667254"/>
              <a:gd name="connsiteY3" fmla="*/ 5325271 h 532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7254" h="5325271">
                <a:moveTo>
                  <a:pt x="4667254" y="0"/>
                </a:moveTo>
                <a:lnTo>
                  <a:pt x="4667254" y="2543639"/>
                </a:lnTo>
                <a:lnTo>
                  <a:pt x="2229334" y="5325271"/>
                </a:lnTo>
                <a:lnTo>
                  <a:pt x="0" y="5325271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A7E3878-D3AD-8103-B075-ECAA27825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7"/>
            <a:ext cx="8862060" cy="1360898"/>
          </a:xfrm>
        </p:spPr>
        <p:txBody>
          <a:bodyPr>
            <a:normAutofit/>
          </a:bodyPr>
          <a:lstStyle/>
          <a:p>
            <a:r>
              <a:rPr lang="pl-PL">
                <a:latin typeface="Arial"/>
                <a:cs typeface="Arial"/>
              </a:rPr>
              <a:t>Porównanie statycznych algorytmów nawigacyjnych - wnioski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ACB2D86-C747-77C5-3BC5-A476BEA96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2332029"/>
            <a:ext cx="6972301" cy="352448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pl-PL" sz="1400">
                <a:latin typeface="Arial"/>
                <a:ea typeface="+mn-lt"/>
                <a:cs typeface="+mn-lt"/>
              </a:rPr>
              <a:t>Algorytm Dijkstry wypadł lepiej pod względem czasu wykonania w porównaniu do algorytmu A*. Zwykle A* powinien działać szybciej, ponieważ używa heurystyki do prowadzenia wyszukiwania, co teoretycznie powinno ograniczyć liczbę odwiedzanych węzłów,</a:t>
            </a:r>
            <a:endParaRPr lang="pl-PL" sz="1400">
              <a:latin typeface="Arial"/>
              <a:cs typeface="Arial"/>
            </a:endParaRPr>
          </a:p>
          <a:p>
            <a:pPr>
              <a:lnSpc>
                <a:spcPct val="110000"/>
              </a:lnSpc>
            </a:pPr>
            <a:r>
              <a:rPr lang="pl-PL" sz="1400">
                <a:latin typeface="Arial"/>
                <a:ea typeface="+mn-lt"/>
                <a:cs typeface="+mn-lt"/>
              </a:rPr>
              <a:t>Heurystyka Manhattan osiągała najkrótsze czasy wykonania dla większości badanych przypadków. Odległość manhattańska jest najprostszą heurystyką spośród używanych, ponieważ jest to suma różnic w poziomych i pionowych odległościach między punktami. To prowadzi do szybszych obliczeń w porównaniu z bardziej złożonymi heurystykami jak </a:t>
            </a:r>
            <a:r>
              <a:rPr lang="pl-PL" sz="1400" err="1">
                <a:latin typeface="Arial"/>
                <a:ea typeface="+mn-lt"/>
                <a:cs typeface="+mn-lt"/>
              </a:rPr>
              <a:t>Euclidean</a:t>
            </a:r>
            <a:r>
              <a:rPr lang="pl-PL" sz="1400">
                <a:latin typeface="Arial"/>
                <a:ea typeface="+mn-lt"/>
                <a:cs typeface="+mn-lt"/>
              </a:rPr>
              <a:t> czy Max,</a:t>
            </a:r>
          </a:p>
          <a:p>
            <a:pPr>
              <a:lnSpc>
                <a:spcPct val="110000"/>
              </a:lnSpc>
            </a:pPr>
            <a:r>
              <a:rPr lang="pl-PL" sz="1400">
                <a:latin typeface="Arial"/>
                <a:cs typeface="Arial"/>
              </a:rPr>
              <a:t>Na mapach z przeszkodami </a:t>
            </a:r>
            <a:r>
              <a:rPr lang="pl-PL" sz="1400">
                <a:latin typeface="Arial"/>
                <a:ea typeface="+mn-lt"/>
                <a:cs typeface="Arial"/>
              </a:rPr>
              <a:t>a</a:t>
            </a:r>
            <a:r>
              <a:rPr lang="pl-PL" sz="1400">
                <a:latin typeface="Arial"/>
                <a:ea typeface="+mn-lt"/>
                <a:cs typeface="+mn-lt"/>
              </a:rPr>
              <a:t>lgorytmy Dijkstry oraz A* z różnymi heurystykami uzyskały takie same wyniki pod względem długości trasy, jednak wymagały więcej czasu obliczeniowego w porównaniu do Dijkstry.</a:t>
            </a:r>
            <a:endParaRPr lang="pl-PL" sz="1400">
              <a:latin typeface="Arial"/>
              <a:cs typeface="Arial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249902-6C42-4139-A46F-ADF022B8C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37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B20E7A4-EC2C-47C8-BE55-65771E3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CF23DDA-0D09-4FE5-AE88-EBBE5E024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85325" cy="6858000"/>
          </a:xfrm>
          <a:custGeom>
            <a:avLst/>
            <a:gdLst>
              <a:gd name="connsiteX0" fmla="*/ 4456883 w 6885325"/>
              <a:gd name="connsiteY0" fmla="*/ 6858000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4456884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5 w 6885325"/>
              <a:gd name="connsiteY6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5 w 6885325"/>
              <a:gd name="connsiteY5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5325" h="6858000">
                <a:moveTo>
                  <a:pt x="6885325" y="6857999"/>
                </a:moveTo>
                <a:lnTo>
                  <a:pt x="0" y="6858000"/>
                </a:lnTo>
                <a:lnTo>
                  <a:pt x="6010592" y="0"/>
                </a:lnTo>
                <a:lnTo>
                  <a:pt x="6885325" y="0"/>
                </a:lnTo>
                <a:lnTo>
                  <a:pt x="6885325" y="6857999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9A6E3C4-F6F7-8C9E-0941-099F2A9D7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81101"/>
            <a:ext cx="3533033" cy="1562100"/>
          </a:xfrm>
        </p:spPr>
        <p:txBody>
          <a:bodyPr anchor="t">
            <a:normAutofit/>
          </a:bodyPr>
          <a:lstStyle/>
          <a:p>
            <a:r>
              <a:rPr lang="pl-PL" dirty="0">
                <a:latin typeface="Arial"/>
                <a:cs typeface="Arial"/>
              </a:rPr>
              <a:t>Cel pracy</a:t>
            </a:r>
            <a:endParaRPr lang="pl-PL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66FD2F-248A-4AA1-8078-E26D6E690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Symbol zastępczy zawartości 2">
            <a:extLst>
              <a:ext uri="{FF2B5EF4-FFF2-40B4-BE49-F238E27FC236}">
                <a16:creationId xmlns:a16="http://schemas.microsoft.com/office/drawing/2014/main" id="{031E55DA-59F3-1834-42A8-2C436F3250F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83225" y="1100567"/>
          <a:ext cx="5102662" cy="4654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4715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F20867-41B0-484D-9DA7-0FC742D31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37FD100-AD6C-4FB9-B662-CC1C2F000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16497" y="1526602"/>
            <a:ext cx="4667254" cy="5330310"/>
          </a:xfrm>
          <a:custGeom>
            <a:avLst/>
            <a:gdLst>
              <a:gd name="connsiteX0" fmla="*/ 4667254 w 4667254"/>
              <a:gd name="connsiteY0" fmla="*/ 0 h 5325271"/>
              <a:gd name="connsiteX1" fmla="*/ 4667254 w 4667254"/>
              <a:gd name="connsiteY1" fmla="*/ 2543639 h 5325271"/>
              <a:gd name="connsiteX2" fmla="*/ 2229334 w 4667254"/>
              <a:gd name="connsiteY2" fmla="*/ 5325271 h 5325271"/>
              <a:gd name="connsiteX3" fmla="*/ 0 w 4667254"/>
              <a:gd name="connsiteY3" fmla="*/ 5325271 h 532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7254" h="5325271">
                <a:moveTo>
                  <a:pt x="4667254" y="0"/>
                </a:moveTo>
                <a:lnTo>
                  <a:pt x="4667254" y="2543639"/>
                </a:lnTo>
                <a:lnTo>
                  <a:pt x="2229334" y="5325271"/>
                </a:lnTo>
                <a:lnTo>
                  <a:pt x="0" y="5325271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E30A71B-B264-1609-723D-743A7001A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7"/>
            <a:ext cx="8862060" cy="1360898"/>
          </a:xfrm>
        </p:spPr>
        <p:txBody>
          <a:bodyPr>
            <a:normAutofit/>
          </a:bodyPr>
          <a:lstStyle/>
          <a:p>
            <a:r>
              <a:rPr lang="pl-PL" sz="3700">
                <a:latin typeface="Arial"/>
                <a:ea typeface="+mj-lt"/>
                <a:cs typeface="+mj-lt"/>
              </a:rPr>
              <a:t>Porównanie dynamicznych algorytmów nawigacyjnych - opis eksperymentu</a:t>
            </a:r>
            <a:endParaRPr lang="pl-PL" sz="3700">
              <a:latin typeface="Arial"/>
              <a:cs typeface="Arial"/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A4664C9-59FA-012C-F42F-1EAEB97B7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2332029"/>
            <a:ext cx="6972301" cy="35244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dirty="0">
                <a:latin typeface="Arial"/>
                <a:cs typeface="Arial"/>
              </a:rPr>
              <a:t>Eksperyment polegał na przetestowaniu algorytmu D* oraz D*-Lite na rzeczywistej mapie i porównaniu wyników w celu wybrania optymalnego algorytmu dla zaimplementowanego robota. Eksperyment został przeprowadzony w 5 iteracjach. W każdej z nich:</a:t>
            </a:r>
          </a:p>
          <a:p>
            <a:pPr marL="285750" indent="-285750"/>
            <a:r>
              <a:rPr lang="pl-PL" dirty="0">
                <a:latin typeface="Arial"/>
                <a:cs typeface="Arial"/>
              </a:rPr>
              <a:t>Wykorzystano mapę o rozmiarach 100x100 cm z wyznaczonymi punktami startu i stopu,</a:t>
            </a:r>
          </a:p>
          <a:p>
            <a:pPr marL="285750" indent="-285750"/>
            <a:r>
              <a:rPr lang="pl-PL" dirty="0">
                <a:latin typeface="Arial"/>
                <a:cs typeface="Arial"/>
              </a:rPr>
              <a:t>Zmieniano ilość i rozmieszczenie przeszkód na mapie.</a:t>
            </a:r>
          </a:p>
          <a:p>
            <a:pPr marL="0" indent="0">
              <a:buNone/>
            </a:pPr>
            <a:endParaRPr lang="pl-PL" dirty="0">
              <a:latin typeface="Arial"/>
              <a:cs typeface="Arial"/>
            </a:endParaRPr>
          </a:p>
          <a:p>
            <a:pPr marL="400050" lvl="1" indent="-171450">
              <a:buFont typeface="Arial"/>
            </a:pPr>
            <a:endParaRPr lang="pl-PL" i="0" dirty="0">
              <a:latin typeface="Arial"/>
              <a:cs typeface="Arial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249902-6C42-4139-A46F-ADF022B8C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1881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F850B76-812B-25D0-3E8A-15D017915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6730999" cy="1360898"/>
          </a:xfrm>
        </p:spPr>
        <p:txBody>
          <a:bodyPr>
            <a:normAutofit fontScale="90000"/>
          </a:bodyPr>
          <a:lstStyle/>
          <a:p>
            <a:r>
              <a:rPr lang="pl-PL" dirty="0">
                <a:latin typeface="Arial"/>
                <a:cs typeface="Arial"/>
              </a:rPr>
              <a:t>Porównanie dynamicznych algorytmów nawigacyjnych - wyniki</a:t>
            </a:r>
            <a:endParaRPr lang="pl-PL" dirty="0"/>
          </a:p>
        </p:txBody>
      </p:sp>
      <p:pic>
        <p:nvPicPr>
          <p:cNvPr id="4" name="Symbol zastępczy zawartości 3" descr="Obraz zawierający tekst, linia, diagram, Wykres&#10;&#10;Opis wygenerowany automatycznie">
            <a:extLst>
              <a:ext uri="{FF2B5EF4-FFF2-40B4-BE49-F238E27FC236}">
                <a16:creationId xmlns:a16="http://schemas.microsoft.com/office/drawing/2014/main" id="{34F9FF44-4B6F-F8A1-F471-6916091071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7146" y="3048785"/>
            <a:ext cx="4828855" cy="2869915"/>
          </a:xfrm>
        </p:spPr>
      </p:pic>
      <p:pic>
        <p:nvPicPr>
          <p:cNvPr id="5" name="Obraz 4" descr="Obraz zawierający tekst, numer, Czcionka, zrzut ekranu&#10;&#10;Opis wygenerowany automatycznie">
            <a:extLst>
              <a:ext uri="{FF2B5EF4-FFF2-40B4-BE49-F238E27FC236}">
                <a16:creationId xmlns:a16="http://schemas.microsoft.com/office/drawing/2014/main" id="{30B207A8-D0E0-2505-0F6E-54F8FEB83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263" y="3799351"/>
            <a:ext cx="4820935" cy="1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9530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F20867-41B0-484D-9DA7-0FC742D31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37FD100-AD6C-4FB9-B662-CC1C2F000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16497" y="1526602"/>
            <a:ext cx="4667254" cy="5330310"/>
          </a:xfrm>
          <a:custGeom>
            <a:avLst/>
            <a:gdLst>
              <a:gd name="connsiteX0" fmla="*/ 4667254 w 4667254"/>
              <a:gd name="connsiteY0" fmla="*/ 0 h 5325271"/>
              <a:gd name="connsiteX1" fmla="*/ 4667254 w 4667254"/>
              <a:gd name="connsiteY1" fmla="*/ 2543639 h 5325271"/>
              <a:gd name="connsiteX2" fmla="*/ 2229334 w 4667254"/>
              <a:gd name="connsiteY2" fmla="*/ 5325271 h 5325271"/>
              <a:gd name="connsiteX3" fmla="*/ 0 w 4667254"/>
              <a:gd name="connsiteY3" fmla="*/ 5325271 h 532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7254" h="5325271">
                <a:moveTo>
                  <a:pt x="4667254" y="0"/>
                </a:moveTo>
                <a:lnTo>
                  <a:pt x="4667254" y="2543639"/>
                </a:lnTo>
                <a:lnTo>
                  <a:pt x="2229334" y="5325271"/>
                </a:lnTo>
                <a:lnTo>
                  <a:pt x="0" y="5325271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D261937-CB75-E9B4-9FEF-56B8767A7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7"/>
            <a:ext cx="8862060" cy="1360898"/>
          </a:xfrm>
        </p:spPr>
        <p:txBody>
          <a:bodyPr>
            <a:normAutofit/>
          </a:bodyPr>
          <a:lstStyle/>
          <a:p>
            <a:r>
              <a:rPr lang="pl-PL">
                <a:latin typeface="Arial"/>
                <a:cs typeface="Arial"/>
              </a:rPr>
              <a:t>Porównanie dynamicznych algorytmów nawigacyjnych - wnioski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BCC6746-721D-2D1C-92D7-B642C7177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2332029"/>
            <a:ext cx="6972301" cy="352448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pl-PL" sz="1700" dirty="0">
                <a:latin typeface="Arial"/>
                <a:ea typeface="+mn-lt"/>
                <a:cs typeface="+mn-lt"/>
              </a:rPr>
              <a:t>Algorytm D* Lite wykazał się minimalnie lepszym czasem działania w porównaniu do D*. Taki wynik może być spowodowany tym, że w badanych scenariuszach występowała stosunkowo mała ilość napotkanych przeszkód oraz mapa była małych rozmiarów, co ograniczało liczbę operacji wymaganych do znalezienia optymalnej ścieżki,</a:t>
            </a:r>
          </a:p>
          <a:p>
            <a:pPr>
              <a:lnSpc>
                <a:spcPct val="110000"/>
              </a:lnSpc>
            </a:pPr>
            <a:r>
              <a:rPr lang="pl-PL" sz="1700" dirty="0">
                <a:latin typeface="Arial"/>
                <a:ea typeface="+mn-lt"/>
                <a:cs typeface="+mn-lt"/>
              </a:rPr>
              <a:t>Robot pokonał praktycznie tę samą odległość w każdym z pięciu przeprowadzonych scenariuszy testowych. Z uwagi na minimalnie lepszy czas działania, jaki uzyskał algorytm D* Lite, warto zdecydować się na jego wybór, szczególnie w kontekście optymalizacji czasu obliczeń w bardziej wymagających środowiskach.</a:t>
            </a:r>
            <a:endParaRPr lang="pl-PL" sz="1700" dirty="0">
              <a:latin typeface="Arial"/>
              <a:cs typeface="Arial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249902-6C42-4139-A46F-ADF022B8C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331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F20867-41B0-484D-9DA7-0FC742D31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37FD100-AD6C-4FB9-B662-CC1C2F000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16497" y="1526602"/>
            <a:ext cx="4667254" cy="5330310"/>
          </a:xfrm>
          <a:custGeom>
            <a:avLst/>
            <a:gdLst>
              <a:gd name="connsiteX0" fmla="*/ 4667254 w 4667254"/>
              <a:gd name="connsiteY0" fmla="*/ 0 h 5325271"/>
              <a:gd name="connsiteX1" fmla="*/ 4667254 w 4667254"/>
              <a:gd name="connsiteY1" fmla="*/ 2543639 h 5325271"/>
              <a:gd name="connsiteX2" fmla="*/ 2229334 w 4667254"/>
              <a:gd name="connsiteY2" fmla="*/ 5325271 h 5325271"/>
              <a:gd name="connsiteX3" fmla="*/ 0 w 4667254"/>
              <a:gd name="connsiteY3" fmla="*/ 5325271 h 532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7254" h="5325271">
                <a:moveTo>
                  <a:pt x="4667254" y="0"/>
                </a:moveTo>
                <a:lnTo>
                  <a:pt x="4667254" y="2543639"/>
                </a:lnTo>
                <a:lnTo>
                  <a:pt x="2229334" y="5325271"/>
                </a:lnTo>
                <a:lnTo>
                  <a:pt x="0" y="5325271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5484F7F-CF3E-F732-D6C9-D9FE26E0B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7"/>
            <a:ext cx="8862060" cy="1360898"/>
          </a:xfrm>
        </p:spPr>
        <p:txBody>
          <a:bodyPr>
            <a:normAutofit/>
          </a:bodyPr>
          <a:lstStyle/>
          <a:p>
            <a:r>
              <a:rPr lang="pl-PL">
                <a:latin typeface="Arial"/>
                <a:cs typeface="Arial"/>
              </a:rPr>
              <a:t>Wkład własny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507B270-D02C-0571-7CF9-33B44968E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2332029"/>
            <a:ext cx="6972301" cy="352448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pl-PL">
                <a:latin typeface="Arial"/>
                <a:cs typeface="Arial"/>
              </a:rPr>
              <a:t>Za wkład własny autor uważa:</a:t>
            </a:r>
          </a:p>
          <a:p>
            <a:pPr marL="342900" indent="-342900"/>
            <a:r>
              <a:rPr lang="pl-PL">
                <a:latin typeface="Arial"/>
                <a:cs typeface="Arial"/>
              </a:rPr>
              <a:t>Implementację robota mobilnego</a:t>
            </a:r>
          </a:p>
          <a:p>
            <a:pPr marL="342900" indent="-342900"/>
            <a:r>
              <a:rPr lang="pl-PL">
                <a:latin typeface="Arial"/>
                <a:cs typeface="Arial"/>
              </a:rPr>
              <a:t>Implementację systemu wbudowanego robota</a:t>
            </a:r>
          </a:p>
          <a:p>
            <a:pPr marL="342900" indent="-342900"/>
            <a:r>
              <a:rPr lang="pl-PL">
                <a:latin typeface="Arial"/>
                <a:cs typeface="Arial"/>
              </a:rPr>
              <a:t>Implementację skryptów, przeprowadzenie eksperymentów i analizę wyników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249902-6C42-4139-A46F-ADF022B8C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433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B20E7A4-EC2C-47C8-BE55-65771E3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CF23DDA-0D09-4FE5-AE88-EBBE5E024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85325" cy="6858000"/>
          </a:xfrm>
          <a:custGeom>
            <a:avLst/>
            <a:gdLst>
              <a:gd name="connsiteX0" fmla="*/ 4456883 w 6885325"/>
              <a:gd name="connsiteY0" fmla="*/ 6858000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4456884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5 w 6885325"/>
              <a:gd name="connsiteY6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5 w 6885325"/>
              <a:gd name="connsiteY5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5325" h="6858000">
                <a:moveTo>
                  <a:pt x="6885325" y="6857999"/>
                </a:moveTo>
                <a:lnTo>
                  <a:pt x="0" y="6858000"/>
                </a:lnTo>
                <a:lnTo>
                  <a:pt x="6010592" y="0"/>
                </a:lnTo>
                <a:lnTo>
                  <a:pt x="6885325" y="0"/>
                </a:lnTo>
                <a:lnTo>
                  <a:pt x="6885325" y="6857999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9A6E3C4-F6F7-8C9E-0941-099F2A9D7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81101"/>
            <a:ext cx="3533033" cy="1562100"/>
          </a:xfrm>
        </p:spPr>
        <p:txBody>
          <a:bodyPr anchor="t">
            <a:normAutofit/>
          </a:bodyPr>
          <a:lstStyle/>
          <a:p>
            <a:r>
              <a:rPr lang="pl-PL" dirty="0">
                <a:latin typeface="Arial"/>
                <a:cs typeface="Arial"/>
              </a:rPr>
              <a:t>Zakres pracy</a:t>
            </a:r>
            <a:endParaRPr lang="pl-PL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66FD2F-248A-4AA1-8078-E26D6E690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Symbol zastępczy zawartości 2">
            <a:extLst>
              <a:ext uri="{FF2B5EF4-FFF2-40B4-BE49-F238E27FC236}">
                <a16:creationId xmlns:a16="http://schemas.microsoft.com/office/drawing/2014/main" id="{031E55DA-59F3-1834-42A8-2C436F3250F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83225" y="1100567"/>
          <a:ext cx="5102662" cy="4654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9682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E02BB98-6FC3-DC87-C2A5-015E6CBEA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Arial"/>
                <a:cs typeface="Arial"/>
              </a:rPr>
              <a:t>Implementacja robota mobilnego</a:t>
            </a:r>
            <a:endParaRPr lang="pl-PL" dirty="0"/>
          </a:p>
        </p:txBody>
      </p:sp>
      <p:pic>
        <p:nvPicPr>
          <p:cNvPr id="4" name="Symbol zastępczy zawartości 3" descr="Obraz zawierający diagram, tekst, Plan, Rysunek techniczny&#10;&#10;Opis wygenerowany automatycznie">
            <a:extLst>
              <a:ext uri="{FF2B5EF4-FFF2-40B4-BE49-F238E27FC236}">
                <a16:creationId xmlns:a16="http://schemas.microsoft.com/office/drawing/2014/main" id="{AA957CC6-6C80-62BF-2A52-B6BDC1AE6D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7926" y="2328035"/>
            <a:ext cx="4938819" cy="3094893"/>
          </a:xfrm>
        </p:spPr>
      </p:pic>
      <p:pic>
        <p:nvPicPr>
          <p:cNvPr id="3" name="Obraz 2" descr="Obraz zawierający Instalacja elektryczna, Inżynieria elektroniczna, przewód, obwód&#10;&#10;Opis wygenerowany automatycznie">
            <a:extLst>
              <a:ext uri="{FF2B5EF4-FFF2-40B4-BE49-F238E27FC236}">
                <a16:creationId xmlns:a16="http://schemas.microsoft.com/office/drawing/2014/main" id="{08FC6A93-F737-F6D8-F855-2BD53E2D7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9278" y="2328984"/>
            <a:ext cx="4187093" cy="308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271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08E9DEB-C66D-7281-05B4-6140B04D9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Arial"/>
                <a:cs typeface="Arial"/>
              </a:rPr>
              <a:t>Implementacja oprogramowania</a:t>
            </a:r>
            <a:endParaRPr lang="pl-PL" dirty="0"/>
          </a:p>
        </p:txBody>
      </p:sp>
      <p:pic>
        <p:nvPicPr>
          <p:cNvPr id="4" name="Obraz 3" descr="Obraz zawierający diagram, tekst, Plan, linia&#10;&#10;Opis wygenerowany automatycznie">
            <a:extLst>
              <a:ext uri="{FF2B5EF4-FFF2-40B4-BE49-F238E27FC236}">
                <a16:creationId xmlns:a16="http://schemas.microsoft.com/office/drawing/2014/main" id="{148A030E-2263-A862-04B8-42D7C7F9D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623" y="2236284"/>
            <a:ext cx="5247869" cy="3613880"/>
          </a:xfrm>
          <a:prstGeom prst="rect">
            <a:avLst/>
          </a:prstGeom>
        </p:spPr>
      </p:pic>
      <p:pic>
        <p:nvPicPr>
          <p:cNvPr id="3" name="Obraz 2" descr="Obraz zawierający koło, opona, Część samochodowa, pojazd&#10;&#10;Opis wygenerowany automatycznie">
            <a:extLst>
              <a:ext uri="{FF2B5EF4-FFF2-40B4-BE49-F238E27FC236}">
                <a16:creationId xmlns:a16="http://schemas.microsoft.com/office/drawing/2014/main" id="{8927E9ED-B42C-ADB0-D3A6-64B8E57E7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5581" y="2442307"/>
            <a:ext cx="2392485" cy="319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49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BED0FDF-DCF9-9EA8-BE58-C230DDA9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6541213" cy="1360898"/>
          </a:xfrm>
        </p:spPr>
        <p:txBody>
          <a:bodyPr>
            <a:normAutofit fontScale="90000"/>
          </a:bodyPr>
          <a:lstStyle/>
          <a:p>
            <a:r>
              <a:rPr lang="pl-PL">
                <a:latin typeface="Arial"/>
                <a:cs typeface="Arial"/>
              </a:rPr>
              <a:t>Badanie metod heurystycznych do optymalizacji nastaw PID - stanowisko pomiarowe</a:t>
            </a:r>
            <a:endParaRPr lang="en-US">
              <a:latin typeface="Arial"/>
              <a:cs typeface="Arial"/>
            </a:endParaRPr>
          </a:p>
        </p:txBody>
      </p:sp>
      <p:pic>
        <p:nvPicPr>
          <p:cNvPr id="4" name="Obraz 3" descr="Obraz zawierający elektronika, Instalacja elektryczna, Inżynieria elektroniczna, przewód&#10;&#10;Opis wygenerowany automatycznie">
            <a:extLst>
              <a:ext uri="{FF2B5EF4-FFF2-40B4-BE49-F238E27FC236}">
                <a16:creationId xmlns:a16="http://schemas.microsoft.com/office/drawing/2014/main" id="{FA8C2533-6053-7E66-F411-2EEBB5459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367129" y="1619748"/>
            <a:ext cx="2641850" cy="4700427"/>
          </a:xfrm>
          <a:prstGeom prst="rect">
            <a:avLst/>
          </a:prstGeom>
        </p:spPr>
      </p:pic>
      <p:pic>
        <p:nvPicPr>
          <p:cNvPr id="5" name="Obraz 4" descr="Obraz zawierający tekst, diagram, linia, szkic&#10;&#10;Opis wygenerowany automatycznie">
            <a:extLst>
              <a:ext uri="{FF2B5EF4-FFF2-40B4-BE49-F238E27FC236}">
                <a16:creationId xmlns:a16="http://schemas.microsoft.com/office/drawing/2014/main" id="{8CFD8ED5-BA76-FE3C-089E-6B21D30B3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783" y="3023018"/>
            <a:ext cx="4703424" cy="189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528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0">
            <a:extLst>
              <a:ext uri="{FF2B5EF4-FFF2-40B4-BE49-F238E27FC236}">
                <a16:creationId xmlns:a16="http://schemas.microsoft.com/office/drawing/2014/main" id="{5D3B97D3-3894-4963-90C5-4EAA66131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91996BD-BC86-566C-FE42-44D827EA2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0873" y="872935"/>
            <a:ext cx="5798126" cy="1360898"/>
          </a:xfrm>
        </p:spPr>
        <p:txBody>
          <a:bodyPr>
            <a:normAutofit/>
          </a:bodyPr>
          <a:lstStyle/>
          <a:p>
            <a:r>
              <a:rPr lang="pl-PL">
                <a:latin typeface="Arial"/>
                <a:cs typeface="Arial"/>
              </a:rPr>
              <a:t>Identyfikacja obiektu</a:t>
            </a:r>
          </a:p>
        </p:txBody>
      </p:sp>
      <p:pic>
        <p:nvPicPr>
          <p:cNvPr id="5" name="Obraz 4" descr="Obraz zawierający tekst, Wykres, linia, Czcionka&#10;&#10;Opis wygenerowany automatycznie">
            <a:extLst>
              <a:ext uri="{FF2B5EF4-FFF2-40B4-BE49-F238E27FC236}">
                <a16:creationId xmlns:a16="http://schemas.microsoft.com/office/drawing/2014/main" id="{E2C2C6B3-D62D-DD1A-4B96-242A33DAC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661" y="946720"/>
            <a:ext cx="2904908" cy="2382025"/>
          </a:xfrm>
          <a:prstGeom prst="rect">
            <a:avLst/>
          </a:prstGeom>
        </p:spPr>
      </p:pic>
      <p:pic>
        <p:nvPicPr>
          <p:cNvPr id="6" name="Obraz 5" descr="Obraz zawierający tekst, zrzut ekranu, linia, Wykres&#10;&#10;Opis wygenerowany automatycznie">
            <a:extLst>
              <a:ext uri="{FF2B5EF4-FFF2-40B4-BE49-F238E27FC236}">
                <a16:creationId xmlns:a16="http://schemas.microsoft.com/office/drawing/2014/main" id="{F0A100EA-FDE5-5ADD-89D1-53E05E00C1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580" y="3515587"/>
            <a:ext cx="2922730" cy="2382025"/>
          </a:xfrm>
          <a:prstGeom prst="rect">
            <a:avLst/>
          </a:prstGeom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9E60FA9-E5F7-EB6F-BCBF-A76B3DF18E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873" y="2332026"/>
            <a:ext cx="5798126" cy="384017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l-PL">
                <a:latin typeface="Arial"/>
                <a:cs typeface="Arial"/>
              </a:rPr>
              <a:t>Obiekt – silnik szczotkowy DC</a:t>
            </a:r>
          </a:p>
          <a:p>
            <a:r>
              <a:rPr lang="pl-PL">
                <a:latin typeface="Arial"/>
                <a:cs typeface="Arial"/>
              </a:rPr>
              <a:t>Sygnał sterujący - PWM o wypełnieniu 50%</a:t>
            </a:r>
          </a:p>
          <a:p>
            <a:r>
              <a:rPr lang="pl-PL">
                <a:latin typeface="Arial"/>
                <a:cs typeface="Arial"/>
              </a:rPr>
              <a:t>Wzmocnienie (K): 6.36</a:t>
            </a:r>
            <a:endParaRPr lang="en-US">
              <a:latin typeface="Arial"/>
              <a:cs typeface="Arial"/>
            </a:endParaRPr>
          </a:p>
          <a:p>
            <a:r>
              <a:rPr lang="pl-PL">
                <a:latin typeface="Arial"/>
                <a:cs typeface="Arial"/>
              </a:rPr>
              <a:t>Stała czasowa (T): 0.44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53826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7AB4C5-0719-4E35-87CD-199EB59E3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F51EE1E-6258-4F09-963A-853315C6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89A6B29-7CAB-9729-FEB4-F49B71A08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872935"/>
            <a:ext cx="5999018" cy="1360898"/>
          </a:xfrm>
        </p:spPr>
        <p:txBody>
          <a:bodyPr>
            <a:normAutofit/>
          </a:bodyPr>
          <a:lstStyle/>
          <a:p>
            <a:r>
              <a:rPr lang="pl-PL">
                <a:latin typeface="Arial"/>
                <a:cs typeface="Arial"/>
              </a:rPr>
              <a:t>Wyznaczenie nastaw metodą Zieglera-</a:t>
            </a:r>
            <a:r>
              <a:rPr lang="pl-PL" err="1">
                <a:latin typeface="Arial"/>
                <a:cs typeface="Arial"/>
              </a:rPr>
              <a:t>Nicholsa</a:t>
            </a:r>
            <a:endParaRPr lang="pl-PL">
              <a:latin typeface="Arial"/>
              <a:cs typeface="Arial"/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D77CCC2-0AC5-8EC3-04CE-B44616AE9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332026"/>
            <a:ext cx="4953000" cy="35671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err="1">
                <a:latin typeface="Arial"/>
                <a:cs typeface="Arial"/>
              </a:rPr>
              <a:t>Kp</a:t>
            </a:r>
            <a:r>
              <a:rPr lang="pl-PL">
                <a:latin typeface="Arial"/>
                <a:cs typeface="Arial"/>
              </a:rPr>
              <a:t> = </a:t>
            </a:r>
            <a:r>
              <a:rPr lang="pl-PL">
                <a:latin typeface="Arial"/>
                <a:ea typeface="+mn-lt"/>
                <a:cs typeface="+mn-lt"/>
              </a:rPr>
              <a:t>0.04, Ti = 0.695, </a:t>
            </a:r>
            <a:r>
              <a:rPr lang="pl-PL" err="1">
                <a:latin typeface="Arial"/>
                <a:ea typeface="+mn-lt"/>
                <a:cs typeface="+mn-lt"/>
              </a:rPr>
              <a:t>Td</a:t>
            </a:r>
            <a:r>
              <a:rPr lang="pl-PL">
                <a:latin typeface="Arial"/>
                <a:ea typeface="+mn-lt"/>
                <a:cs typeface="+mn-lt"/>
              </a:rPr>
              <a:t> = 0.166</a:t>
            </a:r>
          </a:p>
          <a:p>
            <a:pPr marL="0" indent="0">
              <a:buNone/>
            </a:pPr>
            <a:r>
              <a:rPr lang="pl-PL">
                <a:latin typeface="Arial"/>
                <a:ea typeface="+mn-lt"/>
                <a:cs typeface="+mn-lt"/>
              </a:rPr>
              <a:t>Średni błąd względny regulacji: 7.43%</a:t>
            </a:r>
          </a:p>
        </p:txBody>
      </p:sp>
      <p:pic>
        <p:nvPicPr>
          <p:cNvPr id="5" name="Obraz 4" descr="Obraz zawierający tekst, Wykres, linia, zrzut ekranu&#10;&#10;Opis wygenerowany automatycznie">
            <a:extLst>
              <a:ext uri="{FF2B5EF4-FFF2-40B4-BE49-F238E27FC236}">
                <a16:creationId xmlns:a16="http://schemas.microsoft.com/office/drawing/2014/main" id="{7969456B-E136-D3A7-96D3-0343A2351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310" y="2263841"/>
            <a:ext cx="3327437" cy="266194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A07B03-7E5B-4F33-A494-D72BC5BEB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1501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1FC58-14B4-D17B-B6DF-2B8A8B3B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Arial"/>
                <a:cs typeface="Arial"/>
              </a:rPr>
              <a:t>Opis eksperymentu – algorytm genetyczny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E0ABA6E-183B-C17F-DC63-BEEC3E5E2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0" indent="0">
              <a:buNone/>
            </a:pPr>
            <a:r>
              <a:rPr lang="pl-PL" dirty="0">
                <a:latin typeface="Arial"/>
                <a:cs typeface="Arial"/>
              </a:rPr>
              <a:t>Algorytm został uruchomiony 3 razy z różnym zestawem parametrów:</a:t>
            </a: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pl-PL" dirty="0">
                <a:latin typeface="Arial"/>
                <a:cs typeface="Arial"/>
              </a:rPr>
              <a:t>Populacja początkowa 100</a:t>
            </a: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pl-PL" dirty="0">
                <a:latin typeface="Arial"/>
                <a:cs typeface="Arial"/>
              </a:rPr>
              <a:t>Populacja początkowa 200</a:t>
            </a: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pl-PL" dirty="0">
                <a:latin typeface="Arial"/>
                <a:cs typeface="Arial"/>
              </a:rPr>
              <a:t>Populacja początkowa 300</a:t>
            </a:r>
          </a:p>
          <a:p>
            <a:pPr marL="457200" indent="-457200">
              <a:buFont typeface="Calibri" panose="020B0604020202020204" pitchFamily="34" charset="0"/>
              <a:buChar char="-"/>
            </a:pPr>
            <a:endParaRPr lang="pl-PL">
              <a:latin typeface="Arial"/>
              <a:cs typeface="Arial"/>
            </a:endParaRPr>
          </a:p>
          <a:p>
            <a:pPr marL="0" indent="0">
              <a:buNone/>
            </a:pPr>
            <a:r>
              <a:rPr lang="pl-PL" dirty="0">
                <a:latin typeface="Arial"/>
                <a:cs typeface="Arial"/>
              </a:rPr>
              <a:t>Pozostałe parametry wspólne dla każdego eksperymentu:</a:t>
            </a: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pl-PL" dirty="0">
                <a:latin typeface="Arial"/>
                <a:cs typeface="Arial"/>
              </a:rPr>
              <a:t>Maksymalna ilość generacji 25</a:t>
            </a: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pl-PL" dirty="0">
                <a:latin typeface="Arial"/>
                <a:cs typeface="Arial"/>
              </a:rPr>
              <a:t>Prawdopodobieństwo krzyżowania 70%</a:t>
            </a: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pl-PL" dirty="0">
                <a:latin typeface="Arial"/>
                <a:cs typeface="Arial"/>
              </a:rPr>
              <a:t>Prawdopodobieństwo mutacji 15%</a:t>
            </a:r>
          </a:p>
          <a:p>
            <a:pPr marL="0" indent="0">
              <a:buNone/>
            </a:pPr>
            <a:r>
              <a:rPr lang="pl-PL" dirty="0">
                <a:latin typeface="Arial"/>
                <a:cs typeface="Arial"/>
              </a:rPr>
              <a:t>Kryterium stopu:</a:t>
            </a:r>
          </a:p>
          <a:p>
            <a:pPr marL="0" indent="0">
              <a:buNone/>
            </a:pPr>
            <a:r>
              <a:rPr lang="pl-PL" dirty="0">
                <a:latin typeface="Arial"/>
                <a:cs typeface="Arial"/>
              </a:rPr>
              <a:t>Średni błąd regulacji najbliższy 0. </a:t>
            </a:r>
          </a:p>
          <a:p>
            <a:pPr marL="0" indent="0">
              <a:buNone/>
            </a:pPr>
            <a:r>
              <a:rPr lang="pl-PL" dirty="0">
                <a:latin typeface="Arial"/>
                <a:cs typeface="Arial"/>
              </a:rPr>
              <a:t>Algorytm </a:t>
            </a:r>
            <a:r>
              <a:rPr lang="pl-PL" b="1" dirty="0">
                <a:latin typeface="Arial"/>
                <a:cs typeface="Arial"/>
              </a:rPr>
              <a:t>maksymalizuje </a:t>
            </a:r>
            <a:r>
              <a:rPr lang="pl-PL" dirty="0">
                <a:latin typeface="Arial"/>
                <a:cs typeface="Arial"/>
              </a:rPr>
              <a:t>funkcję celu, dlatego wzór opisujący fitness danego osobnika został określony przez: </a:t>
            </a:r>
            <a:endParaRPr lang="pl-PL" dirty="0"/>
          </a:p>
        </p:txBody>
      </p:sp>
      <p:pic>
        <p:nvPicPr>
          <p:cNvPr id="6" name="Obraz 5" descr="Obraz zawierający tekst, Czcionka, biały, linia&#10;&#10;Opis wygenerowany automatycznie">
            <a:extLst>
              <a:ext uri="{FF2B5EF4-FFF2-40B4-BE49-F238E27FC236}">
                <a16:creationId xmlns:a16="http://schemas.microsoft.com/office/drawing/2014/main" id="{7572CF3B-0546-DDFF-BC57-3A5ADBC14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7031" y="5360160"/>
            <a:ext cx="185737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791003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Panoramiczny</PresentationFormat>
  <Slides>23</Slides>
  <Notes>0</Notes>
  <HiddenSlides>0</HiddenSlide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23</vt:i4>
      </vt:variant>
    </vt:vector>
  </HeadingPairs>
  <TitlesOfParts>
    <vt:vector size="24" baseType="lpstr">
      <vt:lpstr>RegattaVTI</vt:lpstr>
      <vt:lpstr>Porównanie  wybranych  algorytmów nawigacyjnych</vt:lpstr>
      <vt:lpstr>Cel pracy</vt:lpstr>
      <vt:lpstr>Zakres pracy</vt:lpstr>
      <vt:lpstr>Implementacja robota mobilnego</vt:lpstr>
      <vt:lpstr>Implementacja oprogramowania</vt:lpstr>
      <vt:lpstr>Badanie metod heurystycznych do optymalizacji nastaw PID - stanowisko pomiarowe</vt:lpstr>
      <vt:lpstr>Identyfikacja obiektu</vt:lpstr>
      <vt:lpstr>Wyznaczenie nastaw metodą Zieglera-Nicholsa</vt:lpstr>
      <vt:lpstr>Opis eksperymentu – algorytm genetyczny</vt:lpstr>
      <vt:lpstr>Wyniki działania algorytmu</vt:lpstr>
      <vt:lpstr>Wyniki działania algorytmu</vt:lpstr>
      <vt:lpstr>Wyniki działania algorytmu</vt:lpstr>
      <vt:lpstr>Porównanie algorytmu genetycznego z metodą klasyczną</vt:lpstr>
      <vt:lpstr>Porównanie algorytmu genetycznego z metodą klasyczną - wnioski</vt:lpstr>
      <vt:lpstr>Porównanie statycznych algorytmów nawigacyjnych - opis eksperymentu</vt:lpstr>
      <vt:lpstr>Porównanie algorytmów statycznych na mapach bez przeszkód</vt:lpstr>
      <vt:lpstr>Porównanie algorytmów statycznych na mapach bez przeszkód</vt:lpstr>
      <vt:lpstr>Porównanie algorytmów statycznych na mapach z przeszkodami</vt:lpstr>
      <vt:lpstr>Porównanie statycznych algorytmów nawigacyjnych - wnioski</vt:lpstr>
      <vt:lpstr>Porównanie dynamicznych algorytmów nawigacyjnych - opis eksperymentu</vt:lpstr>
      <vt:lpstr>Porównanie dynamicznych algorytmów nawigacyjnych - wyniki</vt:lpstr>
      <vt:lpstr>Porównanie dynamicznych algorytmów nawigacyjnych - wnioski</vt:lpstr>
      <vt:lpstr>Wkład własny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/>
  <cp:revision>83</cp:revision>
  <dcterms:created xsi:type="dcterms:W3CDTF">2024-04-23T21:49:02Z</dcterms:created>
  <dcterms:modified xsi:type="dcterms:W3CDTF">2024-07-07T13:33:29Z</dcterms:modified>
</cp:coreProperties>
</file>